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9" r:id="rId2"/>
    <p:sldId id="443" r:id="rId3"/>
    <p:sldId id="492" r:id="rId4"/>
    <p:sldId id="490" r:id="rId5"/>
    <p:sldId id="553" r:id="rId6"/>
    <p:sldId id="555" r:id="rId7"/>
    <p:sldId id="491" r:id="rId8"/>
    <p:sldId id="559" r:id="rId9"/>
    <p:sldId id="560" r:id="rId10"/>
    <p:sldId id="561" r:id="rId11"/>
    <p:sldId id="562" r:id="rId12"/>
    <p:sldId id="556" r:id="rId13"/>
    <p:sldId id="565" r:id="rId14"/>
    <p:sldId id="564" r:id="rId15"/>
    <p:sldId id="566" r:id="rId16"/>
    <p:sldId id="567" r:id="rId17"/>
    <p:sldId id="563" r:id="rId18"/>
    <p:sldId id="568" r:id="rId19"/>
    <p:sldId id="569" r:id="rId20"/>
    <p:sldId id="571" r:id="rId21"/>
    <p:sldId id="572" r:id="rId22"/>
    <p:sldId id="573" r:id="rId23"/>
    <p:sldId id="423" r:id="rId24"/>
    <p:sldId id="424" r:id="rId25"/>
    <p:sldId id="580" r:id="rId26"/>
    <p:sldId id="570" r:id="rId27"/>
    <p:sldId id="582" r:id="rId28"/>
    <p:sldId id="583" r:id="rId29"/>
    <p:sldId id="581" r:id="rId30"/>
    <p:sldId id="584" r:id="rId31"/>
    <p:sldId id="585" r:id="rId32"/>
    <p:sldId id="586" r:id="rId33"/>
    <p:sldId id="587" r:id="rId34"/>
    <p:sldId id="481" r:id="rId35"/>
    <p:sldId id="482" r:id="rId36"/>
    <p:sldId id="472" r:id="rId37"/>
    <p:sldId id="475" r:id="rId38"/>
    <p:sldId id="473" r:id="rId39"/>
    <p:sldId id="476" r:id="rId40"/>
    <p:sldId id="474" r:id="rId41"/>
    <p:sldId id="478" r:id="rId42"/>
    <p:sldId id="588" r:id="rId43"/>
    <p:sldId id="441" r:id="rId44"/>
    <p:sldId id="317" r:id="rId45"/>
    <p:sldId id="465" r:id="rId46"/>
    <p:sldId id="446" r:id="rId47"/>
    <p:sldId id="438" r:id="rId48"/>
    <p:sldId id="440" r:id="rId49"/>
    <p:sldId id="574" r:id="rId50"/>
    <p:sldId id="437" r:id="rId51"/>
    <p:sldId id="442" r:id="rId52"/>
    <p:sldId id="575" r:id="rId53"/>
    <p:sldId id="444" r:id="rId54"/>
    <p:sldId id="445" r:id="rId55"/>
    <p:sldId id="447" r:id="rId56"/>
    <p:sldId id="577" r:id="rId57"/>
    <p:sldId id="578" r:id="rId58"/>
    <p:sldId id="579" r:id="rId59"/>
    <p:sldId id="299" r:id="rId60"/>
    <p:sldId id="552" r:id="rId61"/>
    <p:sldId id="525" r:id="rId62"/>
    <p:sldId id="558" r:id="rId63"/>
    <p:sldId id="272" r:id="rId64"/>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464" autoAdjust="0"/>
  </p:normalViewPr>
  <p:slideViewPr>
    <p:cSldViewPr snapToGrid="0">
      <p:cViewPr>
        <p:scale>
          <a:sx n="100" d="100"/>
          <a:sy n="100" d="100"/>
        </p:scale>
        <p:origin x="936"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14/09/2023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notebooks/regression/gd_versions/stocastic_gradient_descent_with_figures.ipynb"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notebooks/regression/gd_versions/mini_batch_gradient_descent_with_figures.ipynb"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maioria das aplicações práticas de gradiente descendente, como treinamento des redes neurais, subtrair o gradiente total do valor anterior do vetor de pesos será um</a:t>
                </a:r>
                <a:r>
                  <a:rPr lang="pt-BR" baseline="0" dirty="0"/>
                  <a:t> passo </a:t>
                </a:r>
                <a:r>
                  <a:rPr lang="pt-BR" dirty="0"/>
                  <a:t>muito grande. É muito provável que ultrapassemos o ponto de mínimo.</a:t>
                </a:r>
                <a:endParaRPr lang="pt-BR" b="0" i="0" dirty="0">
                  <a:latin typeface="Cambria Math" panose="02040503050406030204" pitchFamily="18" charset="0"/>
                  <a:ea typeface="Cambria Math" panose="02040503050406030204" pitchFamily="18" charset="0"/>
                </a:endParaRP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o vetor gradiente para encontrar o ponto de máximo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dirty="0"/>
                  <a:t>Referências gradiente descendente e derivadas direcionais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[1] https://eli.thegreenplace.net/2016/understanding-gradient-descent</a:t>
                </a:r>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a:p>
                <a:endParaRPr lang="pt-BR" dirty="0"/>
              </a:p>
            </p:txBody>
          </p:sp>
        </mc:Choice>
        <mc:Fallback xmlns="">
          <p:sp>
            <p:nvSpPr>
              <p:cNvPr id="3" name="Espaço Reservado para Anotações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maioria das aplicações práticas de gradiente descendente, como treinamento des redes neurais, subtrair o gradiente total do valor anterior do vetor de pesos será um</a:t>
                </a:r>
                <a:r>
                  <a:rPr lang="pt-BR" baseline="0" dirty="0"/>
                  <a:t> passo </a:t>
                </a:r>
                <a:r>
                  <a:rPr lang="pt-BR" dirty="0"/>
                  <a:t>muito grande. É muito provável que ultrapassemos o ponto de mínimo.</a:t>
                </a:r>
                <a:endParaRPr lang="pt-BR" b="0" i="0" dirty="0">
                  <a:latin typeface="Cambria Math" panose="02040503050406030204" pitchFamily="18" charset="0"/>
                  <a:ea typeface="Cambria Math" panose="02040503050406030204" pitchFamily="18" charset="0"/>
                </a:endParaRPr>
              </a:p>
              <a:p>
                <a:endParaRPr lang="pt-BR" b="0" i="0" dirty="0">
                  <a:latin typeface="Cambria Math" panose="02040503050406030204" pitchFamily="18" charset="0"/>
                  <a:ea typeface="Cambria Math" panose="02040503050406030204" pitchFamily="18" charset="0"/>
                </a:endParaRPr>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o vetor gradiente para encontrar o ponto de máximo de </a:t>
                </a:r>
                <a:r>
                  <a:rPr lang="pt-BR" i="0">
                    <a:latin typeface="Cambria Math" panose="02040503050406030204" pitchFamily="18" charset="0"/>
                  </a:rPr>
                  <a:t>𝑓(𝑥_0,𝑥_1,…,𝑥_𝐾 )</a:t>
                </a:r>
                <a:r>
                  <a:rPr lang="pt-BR" dirty="0"/>
                  <a:t> é conhecido como </a:t>
                </a:r>
                <a:r>
                  <a:rPr lang="pt-BR" b="1" i="1" dirty="0"/>
                  <a:t>gradiente ascendente</a:t>
                </a:r>
                <a:r>
                  <a:rPr lang="pt-BR" dirty="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dirty="0"/>
                  <a:t>Referências gradiente descendente e derivadas direcionais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[1] https://eli.thegreenplace.net/2016/understanding-gradient-descent</a:t>
                </a:r>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817403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descendente</a:t>
                </a:r>
                <a:r>
                  <a:rPr lang="pt-BR" dirty="0"/>
                  <a:t>.</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r>
                  <a:rPr lang="pt-BR" i="0">
                    <a:latin typeface="Cambria Math" panose="02040503050406030204" pitchFamily="18" charset="0"/>
                  </a:rPr>
                  <a:t>𝑓(𝑥_0,𝑥_1,…,𝑥_𝐾 )</a:t>
                </a:r>
                <a:r>
                  <a:rPr lang="pt-BR" dirty="0"/>
                  <a:t> é conhecido como </a:t>
                </a:r>
                <a:r>
                  <a:rPr lang="pt-BR" b="1" i="1" dirty="0"/>
                  <a:t>gradiente descendente</a:t>
                </a:r>
                <a:r>
                  <a:rPr lang="pt-BR"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614115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descendente</a:t>
                </a:r>
                <a:r>
                  <a:rPr lang="pt-BR" dirty="0"/>
                  <a:t>.</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r>
                  <a:rPr lang="pt-BR" i="0">
                    <a:latin typeface="Cambria Math" panose="02040503050406030204" pitchFamily="18" charset="0"/>
                  </a:rPr>
                  <a:t>𝑓(𝑥_0,𝑥_1,…,𝑥_𝐾 )</a:t>
                </a:r>
                <a:r>
                  <a:rPr lang="pt-BR" dirty="0"/>
                  <a:t> é conhecido como </a:t>
                </a:r>
                <a:r>
                  <a:rPr lang="pt-BR" b="1" i="1" dirty="0"/>
                  <a:t>gradiente descendente</a:t>
                </a:r>
                <a:r>
                  <a:rPr lang="pt-BR"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528918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descendente</a:t>
                </a:r>
                <a:r>
                  <a:rPr lang="pt-BR" dirty="0"/>
                  <a:t>.</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r>
                  <a:rPr lang="pt-BR" i="0">
                    <a:latin typeface="Cambria Math" panose="02040503050406030204" pitchFamily="18" charset="0"/>
                  </a:rPr>
                  <a:t>𝑓(𝑥_0,𝑥_1,…,𝑥_𝐾 )</a:t>
                </a:r>
                <a:r>
                  <a:rPr lang="pt-BR" dirty="0"/>
                  <a:t> é conhecido como </a:t>
                </a:r>
                <a:r>
                  <a:rPr lang="pt-BR" b="1" i="1" dirty="0"/>
                  <a:t>gradiente descendente</a:t>
                </a:r>
                <a:r>
                  <a:rPr lang="pt-BR"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1422102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Gradiente Descendente (GD) é um algoritmo de otimização iterativo e genérico capaz de encontrar soluções ideais para uma ampla gama de problemas. </a:t>
            </a:r>
          </a:p>
          <a:p>
            <a:endParaRPr lang="pt-BR" dirty="0"/>
          </a:p>
          <a:p>
            <a:r>
              <a:rPr lang="pt-BR" dirty="0"/>
              <a:t>Métodos iterativos de otimização são usados toda a parte de Aprendizado de Máquina. </a:t>
            </a:r>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 pois </a:t>
            </a:r>
            <a:r>
              <a:rPr lang="en-US" baseline="0" dirty="0" err="1"/>
              <a:t>não</a:t>
            </a:r>
            <a:r>
              <a:rPr lang="en-US" baseline="0" dirty="0"/>
              <a:t> </a:t>
            </a:r>
            <a:r>
              <a:rPr lang="en-US" baseline="0" dirty="0" err="1"/>
              <a:t>precisamos</a:t>
            </a:r>
            <a:r>
              <a:rPr lang="en-US" baseline="0" dirty="0"/>
              <a:t> inverter </a:t>
            </a:r>
            <a:r>
              <a:rPr lang="en-US" baseline="0" dirty="0" err="1"/>
              <a:t>matrizes</a:t>
            </a:r>
            <a:r>
              <a:rPr lang="en-US" baseline="0" dirty="0"/>
              <a:t>.</a:t>
            </a:r>
          </a:p>
          <a:p>
            <a:endParaRPr lang="en-US" baseline="0" dirty="0"/>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3970800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noProof="0" dirty="0"/>
              <a:t>Inicializa as pesos</a:t>
            </a:r>
            <a:r>
              <a:rPr lang="pt-BR" baseline="0" noProof="0" dirty="0"/>
              <a:t>, a, em um ponto aleatório do espaço de pesos e, então, os atualiza na direção oposta a do gradiente até que algum critério de convergência seja atingido, indicando que o mínimo global ou um mínimo local da função de erro/custo foi encontrado.</a:t>
            </a:r>
            <a:endParaRPr lang="pt-BR" noProof="0" dirty="0"/>
          </a:p>
          <a:p>
            <a:endParaRPr lang="pt-BR" noProof="0" dirty="0"/>
          </a:p>
          <a:p>
            <a:r>
              <a:rPr lang="pt-BR" noProof="0" dirty="0"/>
              <a:t>Taxa de aprendizado</a:t>
            </a:r>
            <a:r>
              <a:rPr lang="pt-BR" baseline="0" noProof="0" dirty="0"/>
              <a:t>: tamanho dos passos/deslocamento dado na direção oposta ao gradiente.</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512168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As três versões do Gradiente Descendente são:</a:t>
            </a:r>
          </a:p>
          <a:p>
            <a:pPr algn="l">
              <a:buFont typeface="+mj-lt"/>
              <a:buAutoNum type="arabicPeriod"/>
            </a:pPr>
            <a:r>
              <a:rPr lang="pt-BR" b="0" i="0" dirty="0">
                <a:solidFill>
                  <a:srgbClr val="374151"/>
                </a:solidFill>
                <a:effectLst/>
                <a:latin typeface="Söhne"/>
              </a:rPr>
              <a:t>Gradiente Descendente de Lote (Batch </a:t>
            </a:r>
            <a:r>
              <a:rPr lang="pt-BR" b="0" i="0" dirty="0" err="1">
                <a:solidFill>
                  <a:srgbClr val="374151"/>
                </a:solidFill>
                <a:effectLst/>
                <a:latin typeface="Söhne"/>
              </a:rPr>
              <a:t>Gradient</a:t>
            </a:r>
            <a:r>
              <a:rPr lang="pt-BR" b="0" i="0" dirty="0">
                <a:solidFill>
                  <a:srgbClr val="374151"/>
                </a:solidFill>
                <a:effectLst/>
                <a:latin typeface="Söhne"/>
              </a:rPr>
              <a:t> </a:t>
            </a:r>
            <a:r>
              <a:rPr lang="pt-BR" b="0" i="0" dirty="0" err="1">
                <a:solidFill>
                  <a:srgbClr val="374151"/>
                </a:solidFill>
                <a:effectLst/>
                <a:latin typeface="Söhne"/>
              </a:rPr>
              <a:t>Descent</a:t>
            </a:r>
            <a:r>
              <a:rPr lang="pt-BR" b="0" i="0" dirty="0">
                <a:solidFill>
                  <a:srgbClr val="374151"/>
                </a:solidFill>
                <a:effectLst/>
                <a:latin typeface="Söhne"/>
              </a:rPr>
              <a:t>):</a:t>
            </a:r>
          </a:p>
          <a:p>
            <a:pPr algn="l">
              <a:buFont typeface="Arial" panose="020B0604020202020204" pitchFamily="34" charset="0"/>
              <a:buChar char="•"/>
            </a:pPr>
            <a:r>
              <a:rPr lang="pt-BR" b="0" i="0" dirty="0">
                <a:solidFill>
                  <a:srgbClr val="374151"/>
                </a:solidFill>
                <a:effectLst/>
                <a:latin typeface="Söhne"/>
              </a:rPr>
              <a:t>Calcula o gradiente da função de erro para todos os exemplos do conjunto de treinamento.</a:t>
            </a:r>
          </a:p>
          <a:p>
            <a:pPr algn="l">
              <a:buFont typeface="Arial" panose="020B0604020202020204" pitchFamily="34" charset="0"/>
              <a:buChar char="•"/>
            </a:pPr>
            <a:r>
              <a:rPr lang="pt-BR" b="0" i="0" dirty="0">
                <a:solidFill>
                  <a:srgbClr val="374151"/>
                </a:solidFill>
                <a:effectLst/>
                <a:latin typeface="Söhne"/>
              </a:rPr>
              <a:t>Atualiza os parâmetros do modelo após processar todos os exemplos do conjunto de treinamento.</a:t>
            </a:r>
          </a:p>
          <a:p>
            <a:pPr algn="l">
              <a:buFont typeface="Arial" panose="020B0604020202020204" pitchFamily="34" charset="0"/>
              <a:buChar char="•"/>
            </a:pPr>
            <a:r>
              <a:rPr lang="pt-BR" b="0" i="0" dirty="0">
                <a:solidFill>
                  <a:srgbClr val="374151"/>
                </a:solidFill>
                <a:effectLst/>
                <a:latin typeface="Söhne"/>
              </a:rPr>
              <a:t>Pode ser lento em conjuntos de treinamento muito grandes, pois requer o cálculo do gradiente para todo o conjunto a cada iteração.</a:t>
            </a:r>
          </a:p>
          <a:p>
            <a:pPr algn="l">
              <a:buFont typeface="+mj-lt"/>
              <a:buAutoNum type="arabicPeriod" startAt="2"/>
            </a:pPr>
            <a:r>
              <a:rPr lang="pt-BR" b="0" i="0" dirty="0">
                <a:solidFill>
                  <a:srgbClr val="374151"/>
                </a:solidFill>
                <a:effectLst/>
                <a:latin typeface="Söhne"/>
              </a:rPr>
              <a:t>Gradiente Descendente Estocástico (</a:t>
            </a:r>
            <a:r>
              <a:rPr lang="pt-BR" b="0" i="0" dirty="0" err="1">
                <a:solidFill>
                  <a:srgbClr val="374151"/>
                </a:solidFill>
                <a:effectLst/>
                <a:latin typeface="Söhne"/>
              </a:rPr>
              <a:t>Stochastic</a:t>
            </a:r>
            <a:r>
              <a:rPr lang="pt-BR" b="0" i="0" dirty="0">
                <a:solidFill>
                  <a:srgbClr val="374151"/>
                </a:solidFill>
                <a:effectLst/>
                <a:latin typeface="Söhne"/>
              </a:rPr>
              <a:t> </a:t>
            </a:r>
            <a:r>
              <a:rPr lang="pt-BR" b="0" i="0" dirty="0" err="1">
                <a:solidFill>
                  <a:srgbClr val="374151"/>
                </a:solidFill>
                <a:effectLst/>
                <a:latin typeface="Söhne"/>
              </a:rPr>
              <a:t>Gradient</a:t>
            </a:r>
            <a:r>
              <a:rPr lang="pt-BR" b="0" i="0" dirty="0">
                <a:solidFill>
                  <a:srgbClr val="374151"/>
                </a:solidFill>
                <a:effectLst/>
                <a:latin typeface="Söhne"/>
              </a:rPr>
              <a:t> </a:t>
            </a:r>
            <a:r>
              <a:rPr lang="pt-BR" b="0" i="0" dirty="0" err="1">
                <a:solidFill>
                  <a:srgbClr val="374151"/>
                </a:solidFill>
                <a:effectLst/>
                <a:latin typeface="Söhne"/>
              </a:rPr>
              <a:t>Descent</a:t>
            </a:r>
            <a:r>
              <a:rPr lang="pt-BR" b="0" i="0" dirty="0">
                <a:solidFill>
                  <a:srgbClr val="374151"/>
                </a:solidFill>
                <a:effectLst/>
                <a:latin typeface="Söhne"/>
              </a:rPr>
              <a:t> - SGD):</a:t>
            </a:r>
          </a:p>
          <a:p>
            <a:pPr algn="l">
              <a:buFont typeface="Arial" panose="020B0604020202020204" pitchFamily="34" charset="0"/>
              <a:buChar char="•"/>
            </a:pPr>
            <a:r>
              <a:rPr lang="pt-BR" b="0" i="0" dirty="0">
                <a:solidFill>
                  <a:srgbClr val="374151"/>
                </a:solidFill>
                <a:effectLst/>
                <a:latin typeface="Söhne"/>
              </a:rPr>
              <a:t>Calcula o gradiente da função de erro para um único exemplo do conjunto de treinamento.</a:t>
            </a:r>
          </a:p>
          <a:p>
            <a:pPr algn="l">
              <a:buFont typeface="Arial" panose="020B0604020202020204" pitchFamily="34" charset="0"/>
              <a:buChar char="•"/>
            </a:pPr>
            <a:r>
              <a:rPr lang="pt-BR" b="0" i="0" dirty="0">
                <a:solidFill>
                  <a:srgbClr val="374151"/>
                </a:solidFill>
                <a:effectLst/>
                <a:latin typeface="Söhne"/>
              </a:rPr>
              <a:t>Atualiza os parâmetros do modelo após cada exemplo processado.</a:t>
            </a:r>
          </a:p>
          <a:p>
            <a:pPr algn="l">
              <a:buFont typeface="Arial" panose="020B0604020202020204" pitchFamily="34" charset="0"/>
              <a:buChar char="•"/>
            </a:pPr>
            <a:r>
              <a:rPr lang="pt-BR" b="0" i="0" dirty="0">
                <a:solidFill>
                  <a:srgbClr val="374151"/>
                </a:solidFill>
                <a:effectLst/>
                <a:latin typeface="Söhne"/>
              </a:rPr>
              <a:t>Mais rápido que o Gradiente Descendente de Lote, mas a variação na atualização pode tornar a convergência mais irregular.</a:t>
            </a:r>
          </a:p>
          <a:p>
            <a:pPr algn="l">
              <a:buFont typeface="+mj-lt"/>
              <a:buAutoNum type="arabicPeriod" startAt="3"/>
            </a:pPr>
            <a:r>
              <a:rPr lang="pt-BR" b="0" i="0" dirty="0">
                <a:solidFill>
                  <a:srgbClr val="374151"/>
                </a:solidFill>
                <a:effectLst/>
                <a:latin typeface="Söhne"/>
              </a:rPr>
              <a:t>Gradiente Descendente em Mini-Lotes (Mini-batch </a:t>
            </a:r>
            <a:r>
              <a:rPr lang="pt-BR" b="0" i="0" dirty="0" err="1">
                <a:solidFill>
                  <a:srgbClr val="374151"/>
                </a:solidFill>
                <a:effectLst/>
                <a:latin typeface="Söhne"/>
              </a:rPr>
              <a:t>Gradient</a:t>
            </a:r>
            <a:r>
              <a:rPr lang="pt-BR" b="0" i="0" dirty="0">
                <a:solidFill>
                  <a:srgbClr val="374151"/>
                </a:solidFill>
                <a:effectLst/>
                <a:latin typeface="Söhne"/>
              </a:rPr>
              <a:t> </a:t>
            </a:r>
            <a:r>
              <a:rPr lang="pt-BR" b="0" i="0" dirty="0" err="1">
                <a:solidFill>
                  <a:srgbClr val="374151"/>
                </a:solidFill>
                <a:effectLst/>
                <a:latin typeface="Söhne"/>
              </a:rPr>
              <a:t>Descent</a:t>
            </a:r>
            <a:r>
              <a:rPr lang="pt-BR" b="0" i="0" dirty="0">
                <a:solidFill>
                  <a:srgbClr val="374151"/>
                </a:solidFill>
                <a:effectLst/>
                <a:latin typeface="Söhne"/>
              </a:rPr>
              <a:t>):</a:t>
            </a:r>
          </a:p>
          <a:p>
            <a:pPr algn="l">
              <a:buFont typeface="Arial" panose="020B0604020202020204" pitchFamily="34" charset="0"/>
              <a:buChar char="•"/>
            </a:pPr>
            <a:r>
              <a:rPr lang="pt-BR" b="0" i="0" dirty="0">
                <a:solidFill>
                  <a:srgbClr val="374151"/>
                </a:solidFill>
                <a:effectLst/>
                <a:latin typeface="Söhne"/>
              </a:rPr>
              <a:t>Calcula o gradiente da função de erro para um pequeno grupo (</a:t>
            </a:r>
            <a:r>
              <a:rPr lang="pt-BR" b="0" i="0" dirty="0" err="1">
                <a:solidFill>
                  <a:srgbClr val="374151"/>
                </a:solidFill>
                <a:effectLst/>
                <a:latin typeface="Söhne"/>
              </a:rPr>
              <a:t>mini-lote</a:t>
            </a:r>
            <a:r>
              <a:rPr lang="pt-BR" b="0" i="0" dirty="0">
                <a:solidFill>
                  <a:srgbClr val="374151"/>
                </a:solidFill>
                <a:effectLst/>
                <a:latin typeface="Söhne"/>
              </a:rPr>
              <a:t>) de exemplos do conjunto de treinamento.</a:t>
            </a:r>
          </a:p>
          <a:p>
            <a:pPr algn="l">
              <a:buFont typeface="Arial" panose="020B0604020202020204" pitchFamily="34" charset="0"/>
              <a:buChar char="•"/>
            </a:pPr>
            <a:r>
              <a:rPr lang="pt-BR" b="0" i="0" dirty="0">
                <a:solidFill>
                  <a:srgbClr val="374151"/>
                </a:solidFill>
                <a:effectLst/>
                <a:latin typeface="Söhne"/>
              </a:rPr>
              <a:t>Atualiza os parâmetros do modelo após processar cada </a:t>
            </a:r>
            <a:r>
              <a:rPr lang="pt-BR" b="0" i="0" dirty="0" err="1">
                <a:solidFill>
                  <a:srgbClr val="374151"/>
                </a:solidFill>
                <a:effectLst/>
                <a:latin typeface="Söhne"/>
              </a:rPr>
              <a:t>mini-lote</a:t>
            </a:r>
            <a:r>
              <a:rPr lang="pt-BR" b="0" i="0" dirty="0">
                <a:solidFill>
                  <a:srgbClr val="374151"/>
                </a:solidFill>
                <a:effectLst/>
                <a:latin typeface="Söhne"/>
              </a:rPr>
              <a:t>.</a:t>
            </a:r>
          </a:p>
          <a:p>
            <a:pPr algn="l">
              <a:buFont typeface="Arial" panose="020B0604020202020204" pitchFamily="34" charset="0"/>
              <a:buChar char="•"/>
            </a:pPr>
            <a:r>
              <a:rPr lang="pt-BR" b="0" i="0" dirty="0">
                <a:solidFill>
                  <a:srgbClr val="374151"/>
                </a:solidFill>
                <a:effectLst/>
                <a:latin typeface="Söhne"/>
              </a:rPr>
              <a:t>Combina as vantagens do Batch </a:t>
            </a:r>
            <a:r>
              <a:rPr lang="pt-BR" b="0" i="0" dirty="0" err="1">
                <a:solidFill>
                  <a:srgbClr val="374151"/>
                </a:solidFill>
                <a:effectLst/>
                <a:latin typeface="Söhne"/>
              </a:rPr>
              <a:t>Gradient</a:t>
            </a:r>
            <a:r>
              <a:rPr lang="pt-BR" b="0" i="0" dirty="0">
                <a:solidFill>
                  <a:srgbClr val="374151"/>
                </a:solidFill>
                <a:effectLst/>
                <a:latin typeface="Söhne"/>
              </a:rPr>
              <a:t> </a:t>
            </a:r>
            <a:r>
              <a:rPr lang="pt-BR" b="0" i="0" dirty="0" err="1">
                <a:solidFill>
                  <a:srgbClr val="374151"/>
                </a:solidFill>
                <a:effectLst/>
                <a:latin typeface="Söhne"/>
              </a:rPr>
              <a:t>Descent</a:t>
            </a:r>
            <a:r>
              <a:rPr lang="pt-BR" b="0" i="0" dirty="0">
                <a:solidFill>
                  <a:srgbClr val="374151"/>
                </a:solidFill>
                <a:effectLst/>
                <a:latin typeface="Söhne"/>
              </a:rPr>
              <a:t> e do SGD, sendo mais rápido que o Batch e mais estável que o SGD.</a:t>
            </a:r>
          </a:p>
          <a:p>
            <a:pPr algn="l"/>
            <a:r>
              <a:rPr lang="pt-BR" b="0" i="0" dirty="0">
                <a:solidFill>
                  <a:srgbClr val="374151"/>
                </a:solidFill>
                <a:effectLst/>
                <a:latin typeface="Söhne"/>
              </a:rPr>
              <a:t>Em todas as versões, o objetivo é ajustar os parâmetros do modelo de forma a minimizar a função de erro, levando a melhores previsões e desempenho do modelo. A escolha da versão mais adequada depende do tamanho do conjunto de treinamento, das características do problema e dos recursos computacionais disponíveis. Cada versão do Gradiente Descendente tem suas vantagens e desvantagens, e a seleção adequada pode impactar no tempo de treinamento e na eficácia do modelo.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417627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t>https://colab.research.google.com/github/zz4fap/t319_aprendizado_de_maquina/blob/main/notebooks/regression/exemplo_regressao_linear_gradiente_descendente_batelada.ipynb</a:t>
            </a:r>
          </a:p>
          <a:p>
            <a:endParaRPr lang="pt-BR" b="1" dirty="0"/>
          </a:p>
          <a:p>
            <a:endParaRPr lang="pt-BR" b="1" dirty="0"/>
          </a:p>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t>
            </a:r>
            <a:r>
              <a:rPr lang="pt-BR" b="1" i="1" dirty="0"/>
              <a:t>aleatória</a:t>
            </a:r>
            <a:r>
              <a:rPr lang="pt-BR" dirty="0"/>
              <a:t>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modelo, ou seja, apresentado ao modelo.</a:t>
            </a:r>
          </a:p>
          <a:p>
            <a:endParaRPr lang="pt-BR" dirty="0"/>
          </a:p>
          <a:p>
            <a:r>
              <a:rPr lang="pt-BR" b="1" dirty="0"/>
              <a:t>Iterações</a:t>
            </a:r>
          </a:p>
          <a:p>
            <a:r>
              <a:rPr lang="pt-BR" dirty="0"/>
              <a:t>Iteração</a:t>
            </a:r>
            <a:r>
              <a:rPr lang="pt-BR" baseline="0" dirty="0"/>
              <a:t> corresponde a um batch (podendo ser de 1 ou MB amostras)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1297856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rPr>
              <a:t>https://colab.research.google.com/github/zz4fap/t319_aprendizado_de_maquina/blob/main/notebooks/regression/gd_versions/stocastic_gradient_descent_with_figures.ipynb</a:t>
            </a:r>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2747860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rPr>
              <a:t>https://colab.research.google.com/github/zz4fap/t319_aprendizado_de_maquina/blob/main/notebooks/regression/gd_versions/mini_batch_gradient_descent_with_figures.ipynb</a:t>
            </a:r>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850390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14:m>
                  <m:oMath xmlns:m="http://schemas.openxmlformats.org/officeDocument/2006/math">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oMath>
                </a14:m>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r>
                  <a:rPr lang="pt-BR" sz="1200" i="0">
                    <a:latin typeface="Cambria Math" panose="02040503050406030204" pitchFamily="18" charset="0"/>
                    <a:ea typeface="Cambria Math" panose="02040503050406030204" pitchFamily="18" charset="0"/>
                  </a:rPr>
                  <a:t>𝛻𝑓</a:t>
                </a:r>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2627841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a:t>Exemplo:</a:t>
                </a:r>
                <a:r>
                  <a:rPr lang="pt-BR" baseline="0" noProof="0" dirty="0"/>
                  <a:t> </a:t>
                </a:r>
                <a:r>
                  <a:rPr lang="pt-BR" dirty="0"/>
                  <a:t>https://mybinder.org/v2/gh/zz4fap/t319_aprendizado_de_maquina/main?filepath=notebooks%2Fregression%2Fexemplo_regressao_linear_gradiente_descendente</a:t>
                </a:r>
                <a:r>
                  <a:rPr lang="pt-BR" noProof="0" dirty="0"/>
                  <a:t>.ipynb</a:t>
                </a:r>
                <a:endParaRPr lang="pt-BR" u="none" dirty="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3076326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880563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https://mybinder.org/v2/gh/zz4fap/t319_aprendizado_de_maquina/main?filepath=notebooks%2Fregression%2Fgd_versions%2Fbatch_gradient_descent_with_figures.ipynb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https://colab.research.google.com/github/zz4fap/t319_aprendizado_de_maquina/blob/main/notebooks/regression/gd_versions/batch_gradient_descent_with_figures.ipynb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fica “</a:t>
            </a:r>
            <a:r>
              <a:rPr lang="pt-BR" i="1" dirty="0"/>
              <a:t>oscilando</a:t>
            </a:r>
            <a:r>
              <a:rPr lang="pt-BR" dirty="0"/>
              <a:t>”, “</a:t>
            </a:r>
            <a:r>
              <a:rPr lang="pt-BR" b="0" i="1" dirty="0"/>
              <a:t>dançando</a:t>
            </a:r>
            <a:r>
              <a:rPr lang="pt-BR" dirty="0"/>
              <a:t>” ou “</a:t>
            </a:r>
            <a:r>
              <a:rPr lang="pt-BR" i="1" dirty="0"/>
              <a:t>ricocheteando</a:t>
            </a:r>
            <a:r>
              <a:rPr lang="pt-BR" dirty="0"/>
              <a:t>” ou “</a:t>
            </a:r>
            <a:r>
              <a:rPr lang="pt-BR" i="1" dirty="0"/>
              <a:t>zig-zagueando</a:t>
            </a:r>
            <a:r>
              <a:rPr lang="pt-BR" dirty="0"/>
              <a:t>” 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946938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dirty="0"/>
              <a:t>Métodos de </a:t>
            </a:r>
            <a:r>
              <a:rPr lang="pt-BR" sz="1200" b="1" i="1" dirty="0"/>
              <a:t>aproximação estocástica </a:t>
            </a:r>
            <a:r>
              <a:rPr lang="pt-BR" sz="1200" b="0" dirty="0"/>
              <a:t>são uma família de métodos iterativos normalmente usados para problemas de procura de raízes ou para problemas de otimização.</a:t>
            </a:r>
          </a:p>
          <a:p>
            <a:endParaRPr lang="pt-BR" sz="1200" b="0" dirty="0"/>
          </a:p>
          <a:p>
            <a:r>
              <a:rPr lang="pt-BR" sz="1200" b="0" dirty="0"/>
              <a:t>Pode ser considerada como uma aproximação estocástica da otimização do</a:t>
            </a:r>
            <a:r>
              <a:rPr lang="pt-BR" sz="1200" b="0" baseline="0" dirty="0"/>
              <a:t> gradiente descendente</a:t>
            </a:r>
            <a:r>
              <a:rPr lang="pt-BR" sz="1200" b="0" dirty="0"/>
              <a:t>, uma vez que substitui o valor do gradiente real (calculado a partir de todo o conjunto de dados) por uma estimativa do mesmo (calculado a partir de um subconjunto de exemplos selecionado aleatoriamente).</a:t>
            </a:r>
          </a:p>
          <a:p>
            <a:endParaRPr lang="pt-BR" sz="1200" b="0" dirty="0"/>
          </a:p>
          <a:p>
            <a:r>
              <a:rPr lang="pt-BR" sz="1200" b="0" dirty="0"/>
              <a:t>O insight por trás do gradiente descendente estocástico é que o gradiente é uma esperança, ou seja, uma média. Portanto,</a:t>
            </a:r>
            <a:r>
              <a:rPr lang="pt-BR" sz="1200" b="0" baseline="0" dirty="0"/>
              <a:t> a</a:t>
            </a:r>
            <a:r>
              <a:rPr lang="pt-BR" sz="1200" b="0" dirty="0"/>
              <a:t> esperança pode ser estimada aproximadamente usando um pequeno conjunto de exemplos.</a:t>
            </a:r>
            <a:endParaRPr lang="pt-BR" sz="1200" b="1" dirty="0"/>
          </a:p>
          <a:p>
            <a:endParaRPr lang="pt-BR" sz="1200" b="1" dirty="0"/>
          </a:p>
          <a:p>
            <a:r>
              <a:rPr lang="pt-BR" sz="1200" b="0" dirty="0"/>
              <a:t>GDE funciona bem para superfícies de erro que têm muitos mínimos locais. Neste caso, o gradiente um pouco mais ruidoso calculado usando o número reduzido de amostras tende a empurrar o modelo dos mínimos locais para uma região que esperançosamente é mais ideal. Amostras individuais são realmente ruidosas, enquanto os minibatches tendem a amenizar</a:t>
            </a:r>
            <a:r>
              <a:rPr lang="pt-BR" sz="1200" b="0" baseline="0" dirty="0"/>
              <a:t> o</a:t>
            </a:r>
            <a:r>
              <a:rPr lang="pt-BR" sz="1200" b="0" dirty="0"/>
              <a:t> ruído de saída. Assim, a quantidade de solavanco é reduzida ao se usar minibatches. Um bom equilíbrio é alcançado quando o tamanho do minibatch é pequeno o suficiente para evitar alguns dos mínimos locais ruins, mas grande o suficiente para não evitar os mínimos globais ou mínimos locais de melhor desempenho.</a:t>
            </a:r>
          </a:p>
        </p:txBody>
      </p:sp>
      <p:sp>
        <p:nvSpPr>
          <p:cNvPr id="4" name="Slide Number Placeholder 3"/>
          <p:cNvSpPr>
            <a:spLocks noGrp="1"/>
          </p:cNvSpPr>
          <p:nvPr>
            <p:ph type="sldNum" sz="quarter" idx="10"/>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499533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u="none" dirty="0"/>
              <a:t>Exemplo</a:t>
            </a:r>
            <a:r>
              <a:rPr lang="pt-BR" sz="1200" u="none" dirty="0"/>
              <a:t>: </a:t>
            </a:r>
            <a:r>
              <a:rPr lang="pt-BR" u="none" dirty="0"/>
              <a:t>https://mybinder.org/v2/gh/zz4fap/t319_aprendizado_de_maquina/main?filepath=notebooks%2Fregression%2Fgd_versions%2F</a:t>
            </a:r>
            <a:r>
              <a:rPr lang="pt-BR" u="none" dirty="0">
                <a:solidFill>
                  <a:srgbClr val="00B0F0"/>
                </a:solidFill>
              </a:rPr>
              <a:t>stocastic_gradient_descent_with_figures.ipynb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u="none" dirty="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u="none" dirty="0">
                <a:solidFill>
                  <a:srgbClr val="00B0F0"/>
                </a:solidFill>
              </a:rPr>
              <a:t>Exemplo: </a:t>
            </a:r>
            <a:r>
              <a:rPr lang="pt-BR" dirty="0"/>
              <a:t>https://colab.research.google.com/github/zz4fap/t319_aprendizado_de_maquina/blob/main/notebooks/regression/gd_versions/</a:t>
            </a:r>
            <a:r>
              <a:rPr lang="pt-BR" u="none" dirty="0">
                <a:solidFill>
                  <a:srgbClr val="00B0F0"/>
                </a:solidFill>
              </a:rPr>
              <a:t>stocastic_gradient_descent_with_figures.ipynb</a:t>
            </a:r>
            <a:endParaRPr lang="pt-BR" sz="1200" u="none" dirty="0"/>
          </a:p>
          <a:p>
            <a:endParaRPr lang="pt-BR" sz="1200" dirty="0"/>
          </a:p>
          <a:p>
            <a:r>
              <a:rPr lang="pt-BR" sz="1200" dirty="0"/>
              <a:t>Devido à sua natureza estocástica (ou seja, aleatória), esse algoritmo é muito menos regular do que o</a:t>
            </a:r>
            <a:r>
              <a:rPr lang="pt-BR" sz="1200" baseline="0" dirty="0"/>
              <a:t> </a:t>
            </a:r>
            <a:r>
              <a:rPr lang="pt-BR" sz="1200" dirty="0"/>
              <a:t>gradiente descendente em batelada: em vez de diminuir suavemente até atingir o mínimo, o</a:t>
            </a:r>
            <a:r>
              <a:rPr lang="pt-BR" sz="1200" baseline="0" dirty="0"/>
              <a:t> gradiente da</a:t>
            </a:r>
            <a:r>
              <a:rPr lang="pt-BR" sz="1200" dirty="0"/>
              <a:t> 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locais quando temos funções de custo não-convexas, 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3802298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t>O insight por trás do gradiente descendente estocástico é que o gradiente é uma esperança, ou seja, uma média. Portanto,</a:t>
            </a:r>
            <a:r>
              <a:rPr lang="pt-BR" b="0" baseline="0" dirty="0"/>
              <a:t> a</a:t>
            </a:r>
            <a:r>
              <a:rPr lang="pt-BR" b="0" dirty="0"/>
              <a:t> esperança pode ser estimada aproximadamente usando um pequeno conjunto de exemplos.</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2921413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u="none" dirty="0"/>
              <a:t>https://mybinder.org/v2/gh/zz4fap/t319_aprendizado_de_maquina/main?filepath=notebooks%2Fregression%2Fgd_versions%2F</a:t>
            </a:r>
            <a:r>
              <a:rPr lang="pt-BR" dirty="0"/>
              <a:t>mini_batch_gradient_descent_with_figures.ipynb</a:t>
            </a:r>
          </a:p>
          <a:p>
            <a:endParaRPr lang="pt-BR" dirty="0"/>
          </a:p>
          <a:p>
            <a:r>
              <a:rPr lang="pt-BR" b="1" dirty="0"/>
              <a:t>Exemplo: </a:t>
            </a:r>
            <a:r>
              <a:rPr lang="pt-BR" dirty="0"/>
              <a:t>https://colab.research.google.com/github/zz4fap/t319_aprendizado_de_maquina/blob/main/notebooks/regression/gd_versions/mini_batch_gradient_descent_with_figures.ipynb</a:t>
            </a:r>
          </a:p>
          <a:p>
            <a:endParaRPr lang="pt-BR" dirty="0"/>
          </a:p>
          <a:p>
            <a:r>
              <a:rPr lang="pt-BR" dirty="0"/>
              <a:t>O</a:t>
            </a:r>
            <a:r>
              <a:rPr lang="pt-BR" baseline="0" dirty="0"/>
              <a:t> mini-batch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mini-batch </a:t>
            </a:r>
            <a:r>
              <a:rPr lang="pt-BR" dirty="0"/>
              <a:t>calcula os gradientes em subconjuntos aleatórios de instâncias chamados mini-lotes (do inglês mini-batch).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1248176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Laboratório</a:t>
            </a:r>
            <a:r>
              <a:rPr lang="pt-BR" dirty="0"/>
              <a:t>: https://colab.research.google.com/github/zz4fap/t319_aprendizado_de_maquina/blob/main/labs/Laboratorio3.ipynb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252890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Exemplo:</a:t>
                </a:r>
                <a:r>
                  <a:rPr lang="pt-BR" baseline="0" noProof="0" dirty="0"/>
                  <a:t> </a:t>
                </a:r>
                <a:r>
                  <a:rPr lang="pt-BR" dirty="0"/>
                  <a:t>https://mybinder.org/v2/gh/zz4fap/t319_aprendizado_de_maquina/main?filepath=notebooks%2Fregression%2Fexemplo_regressao_linear_gradiente_descendente</a:t>
                </a:r>
                <a:r>
                  <a:rPr lang="pt-BR" noProof="0" dirty="0"/>
                  <a:t>.ipynb</a:t>
                </a:r>
                <a:endParaRPr lang="pt-BR" u="none" dirty="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Exemplo:</a:t>
                </a:r>
                <a:r>
                  <a:rPr lang="pt-BR" baseline="0" noProof="0" dirty="0"/>
                  <a:t> </a:t>
                </a:r>
                <a:r>
                  <a:rPr lang="pt-BR" dirty="0"/>
                  <a:t>https://mybinder.org/v2/gh/zz4fap/t319_aprendizado_de_maquina/main?filepath=notebooks%2Fregression%2Fexemplo_regressao_linear_gradiente_descendente</a:t>
                </a:r>
                <a:r>
                  <a:rPr lang="pt-BR" noProof="0" dirty="0"/>
                  <a:t>.ipynb</a:t>
                </a:r>
                <a:endParaRPr lang="pt-BR" u="none" dirty="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r>
                  <a:rPr lang="pt-BR" b="1" i="0" noProof="0">
                    <a:latin typeface="Cambria Math" panose="02040503050406030204" pitchFamily="18" charset="0"/>
                  </a:rPr>
                  <a:t>𝒂^</a:t>
                </a:r>
                <a:r>
                  <a:rPr lang="pt-BR" b="0" i="0" noProof="0">
                    <a:latin typeface="Cambria Math" panose="02040503050406030204" pitchFamily="18" charset="0"/>
                  </a:rPr>
                  <a:t>inicial</a:t>
                </a:r>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r>
                  <a:rPr lang="pt-BR" i="0" baseline="0">
                    <a:latin typeface="Cambria Math" panose="02040503050406030204" pitchFamily="18" charset="0"/>
                    <a:ea typeface="Cambria Math" panose="02040503050406030204" pitchFamily="18" charset="0"/>
                  </a:rPr>
                  <a:t>𝛼</a:t>
                </a:r>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b="0" i="0" dirty="0"/>
              </a:p>
              <a:p>
                <a:endParaRPr lang="pt-BR" noProof="0"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57</a:t>
            </a:fld>
            <a:endParaRPr lang="nl-BE"/>
          </a:p>
        </p:txBody>
      </p:sp>
    </p:spTree>
    <p:extLst>
      <p:ext uri="{BB962C8B-B14F-4D97-AF65-F5344CB8AC3E}">
        <p14:creationId xmlns:p14="http://schemas.microsoft.com/office/powerpoint/2010/main" val="2288293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Exemplo:</a:t>
                </a:r>
                <a:r>
                  <a:rPr lang="pt-BR" baseline="0" noProof="0" dirty="0"/>
                  <a:t> </a:t>
                </a:r>
                <a:r>
                  <a:rPr lang="pt-BR" dirty="0"/>
                  <a:t>https://mybinder.org/v2/gh/zz4fap/t319_aprendizado_de_maquina/main?filepath=notebooks%2Fregression%2Fexemplo_regressao_linear_gradiente_descendente</a:t>
                </a:r>
                <a:r>
                  <a:rPr lang="pt-BR" noProof="0" dirty="0"/>
                  <a:t>.ipynb</a:t>
                </a:r>
                <a:endParaRPr lang="pt-BR" u="none" dirty="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Exemplo:</a:t>
                </a:r>
                <a:r>
                  <a:rPr lang="pt-BR" baseline="0" noProof="0" dirty="0"/>
                  <a:t> </a:t>
                </a:r>
                <a:r>
                  <a:rPr lang="pt-BR" dirty="0"/>
                  <a:t>https://mybinder.org/v2/gh/zz4fap/t319_aprendizado_de_maquina/main?filepath=notebooks%2Fregression%2Fexemplo_regressao_linear_gradiente_descendente</a:t>
                </a:r>
                <a:r>
                  <a:rPr lang="pt-BR" noProof="0" dirty="0"/>
                  <a:t>.ipynb</a:t>
                </a:r>
                <a:endParaRPr lang="pt-BR" u="none" dirty="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r>
                  <a:rPr lang="pt-BR" b="1" i="0" noProof="0">
                    <a:latin typeface="Cambria Math" panose="02040503050406030204" pitchFamily="18" charset="0"/>
                  </a:rPr>
                  <a:t>𝒂^</a:t>
                </a:r>
                <a:r>
                  <a:rPr lang="pt-BR" b="0" i="0" noProof="0">
                    <a:latin typeface="Cambria Math" panose="02040503050406030204" pitchFamily="18" charset="0"/>
                  </a:rPr>
                  <a:t>inicial</a:t>
                </a:r>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r>
                  <a:rPr lang="pt-BR" i="0" baseline="0">
                    <a:latin typeface="Cambria Math" panose="02040503050406030204" pitchFamily="18" charset="0"/>
                    <a:ea typeface="Cambria Math" panose="02040503050406030204" pitchFamily="18" charset="0"/>
                  </a:rPr>
                  <a:t>𝛼</a:t>
                </a:r>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b="0" i="0" dirty="0"/>
              </a:p>
              <a:p>
                <a:endParaRPr lang="pt-BR" noProof="0"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58</a:t>
            </a:fld>
            <a:endParaRPr lang="nl-BE"/>
          </a:p>
        </p:txBody>
      </p:sp>
    </p:spTree>
    <p:extLst>
      <p:ext uri="{BB962C8B-B14F-4D97-AF65-F5344CB8AC3E}">
        <p14:creationId xmlns:p14="http://schemas.microsoft.com/office/powerpoint/2010/main" val="414685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14:m>
                  <m:oMath xmlns:m="http://schemas.openxmlformats.org/officeDocument/2006/math">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oMath>
                </a14:m>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r>
                  <a:rPr lang="pt-BR" sz="1200" i="0">
                    <a:latin typeface="Cambria Math" panose="02040503050406030204" pitchFamily="18" charset="0"/>
                    <a:ea typeface="Cambria Math" panose="02040503050406030204" pitchFamily="18" charset="0"/>
                  </a:rPr>
                  <a:t>𝛻𝑓</a:t>
                </a:r>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905409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61</a:t>
            </a:fld>
            <a:endParaRPr lang="nl-BE"/>
          </a:p>
        </p:txBody>
      </p:sp>
    </p:spTree>
    <p:extLst>
      <p:ext uri="{BB962C8B-B14F-4D97-AF65-F5344CB8AC3E}">
        <p14:creationId xmlns:p14="http://schemas.microsoft.com/office/powerpoint/2010/main" val="1001520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62</a:t>
            </a:fld>
            <a:endParaRPr lang="nl-BE"/>
          </a:p>
        </p:txBody>
      </p:sp>
    </p:spTree>
    <p:extLst>
      <p:ext uri="{BB962C8B-B14F-4D97-AF65-F5344CB8AC3E}">
        <p14:creationId xmlns:p14="http://schemas.microsoft.com/office/powerpoint/2010/main" val="2603628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63</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14:m>
                  <m:oMath xmlns:m="http://schemas.openxmlformats.org/officeDocument/2006/math">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oMath>
                </a14:m>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r>
                  <a:rPr lang="pt-BR" sz="1200" i="0">
                    <a:latin typeface="Cambria Math" panose="02040503050406030204" pitchFamily="18" charset="0"/>
                    <a:ea typeface="Cambria Math" panose="02040503050406030204" pitchFamily="18" charset="0"/>
                  </a:rPr>
                  <a:t>𝛻𝑓</a:t>
                </a:r>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4010940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14:m>
                  <m:oMath xmlns:m="http://schemas.openxmlformats.org/officeDocument/2006/math">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oMath>
                </a14:m>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r>
                  <a:rPr lang="pt-BR" sz="1200" i="0">
                    <a:latin typeface="Cambria Math" panose="02040503050406030204" pitchFamily="18" charset="0"/>
                    <a:ea typeface="Cambria Math" panose="02040503050406030204" pitchFamily="18" charset="0"/>
                  </a:rPr>
                  <a:t>𝛻𝑓</a:t>
                </a:r>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3949045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14:m>
                  <m:oMath xmlns:m="http://schemas.openxmlformats.org/officeDocument/2006/math">
                    <m:r>
                      <a:rPr lang="pt-BR" b="0" i="1">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r>
                  <a:rPr lang="pt-BR" b="0" i="0">
                    <a:latin typeface="Cambria Math" panose="02040503050406030204" pitchFamily="18" charset="0"/>
                  </a:rPr>
                  <a:t>𝑓(</a:t>
                </a:r>
                <a:r>
                  <a:rPr lang="pt-BR" b="1" i="0">
                    <a:latin typeface="Cambria Math" panose="02040503050406030204" pitchFamily="18" charset="0"/>
                  </a:rPr>
                  <a:t>𝒙</a:t>
                </a:r>
                <a:r>
                  <a:rPr lang="pt-BR" b="0" i="0">
                    <a:latin typeface="Cambria Math" panose="02040503050406030204" pitchFamily="18" charset="0"/>
                  </a:rPr>
                  <a:t>)</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4219253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14:m>
                  <m:oMath xmlns:m="http://schemas.openxmlformats.org/officeDocument/2006/math">
                    <m:r>
                      <a:rPr lang="pt-BR" b="0" i="1">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r>
                  <a:rPr lang="pt-BR" b="0" i="0">
                    <a:latin typeface="Cambria Math" panose="02040503050406030204" pitchFamily="18" charset="0"/>
                  </a:rPr>
                  <a:t>𝑓(</a:t>
                </a:r>
                <a:r>
                  <a:rPr lang="pt-BR" b="1" i="0">
                    <a:latin typeface="Cambria Math" panose="02040503050406030204" pitchFamily="18" charset="0"/>
                  </a:rPr>
                  <a:t>𝒙</a:t>
                </a:r>
                <a:r>
                  <a:rPr lang="pt-BR" b="0" i="0">
                    <a:latin typeface="Cambria Math" panose="02040503050406030204" pitchFamily="18" charset="0"/>
                  </a:rPr>
                  <a:t>)</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4153602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14:m>
                  <m:oMath xmlns:m="http://schemas.openxmlformats.org/officeDocument/2006/math">
                    <m:r>
                      <a:rPr lang="pt-BR" b="0" i="1">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r>
                  <a:rPr lang="pt-BR" b="0" i="0">
                    <a:latin typeface="Cambria Math" panose="02040503050406030204" pitchFamily="18" charset="0"/>
                  </a:rPr>
                  <a:t>𝑓(</a:t>
                </a:r>
                <a:r>
                  <a:rPr lang="pt-BR" b="1" i="0">
                    <a:latin typeface="Cambria Math" panose="02040503050406030204" pitchFamily="18" charset="0"/>
                  </a:rPr>
                  <a:t>𝒙</a:t>
                </a:r>
                <a:r>
                  <a:rPr lang="pt-BR" b="0" i="0">
                    <a:latin typeface="Cambria Math" panose="02040503050406030204" pitchFamily="18" charset="0"/>
                  </a:rPr>
                  <a:t>)</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2144632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maioria das aplicações práticas de gradiente descendente, como treinamento des redes neurais, subtrair o gradiente total do valor anterior do vetor de pesos será um</a:t>
                </a:r>
                <a:r>
                  <a:rPr lang="pt-BR" baseline="0" dirty="0"/>
                  <a:t> passo </a:t>
                </a:r>
                <a:r>
                  <a:rPr lang="pt-BR" dirty="0"/>
                  <a:t>muito grande. É muito provável que ultrapassemos o ponto de mínimo.</a:t>
                </a:r>
                <a:endParaRPr lang="pt-BR" b="0" i="0" dirty="0">
                  <a:latin typeface="Cambria Math" panose="02040503050406030204" pitchFamily="18" charset="0"/>
                  <a:ea typeface="Cambria Math" panose="02040503050406030204" pitchFamily="18" charset="0"/>
                </a:endParaRP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o vetor gradiente para encontrar o ponto de máximo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dirty="0"/>
                  <a:t>Referências gradiente descendente e derivadas direcionais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[1] https://eli.thegreenplace.net/2016/understanding-gradient-descent</a:t>
                </a:r>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a:p>
                <a:endParaRPr lang="pt-BR" dirty="0"/>
              </a:p>
            </p:txBody>
          </p:sp>
        </mc:Choice>
        <mc:Fallback xmlns="">
          <p:sp>
            <p:nvSpPr>
              <p:cNvPr id="3" name="Espaço Reservado para Anotações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maioria das aplicações práticas de gradiente descendente, como treinamento des redes neurais, subtrair o gradiente total do valor anterior do vetor de pesos será um</a:t>
                </a:r>
                <a:r>
                  <a:rPr lang="pt-BR" baseline="0" dirty="0"/>
                  <a:t> passo </a:t>
                </a:r>
                <a:r>
                  <a:rPr lang="pt-BR" dirty="0"/>
                  <a:t>muito grande. É muito provável que ultrapassemos o ponto de mínimo.</a:t>
                </a:r>
                <a:endParaRPr lang="pt-BR" b="0" i="0" dirty="0">
                  <a:latin typeface="Cambria Math" panose="02040503050406030204" pitchFamily="18" charset="0"/>
                  <a:ea typeface="Cambria Math" panose="02040503050406030204" pitchFamily="18" charset="0"/>
                </a:endParaRPr>
              </a:p>
              <a:p>
                <a:endParaRPr lang="pt-BR" b="0" i="0" dirty="0">
                  <a:latin typeface="Cambria Math" panose="02040503050406030204" pitchFamily="18" charset="0"/>
                  <a:ea typeface="Cambria Math" panose="02040503050406030204" pitchFamily="18" charset="0"/>
                </a:endParaRPr>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o vetor gradiente para encontrar o ponto de máximo de </a:t>
                </a:r>
                <a:r>
                  <a:rPr lang="pt-BR" i="0">
                    <a:latin typeface="Cambria Math" panose="02040503050406030204" pitchFamily="18" charset="0"/>
                  </a:rPr>
                  <a:t>𝑓(𝑥_0,𝑥_1,…,𝑥_𝐾 )</a:t>
                </a:r>
                <a:r>
                  <a:rPr lang="pt-BR" dirty="0"/>
                  <a:t> é conhecido como </a:t>
                </a:r>
                <a:r>
                  <a:rPr lang="pt-BR" b="1" i="1" dirty="0"/>
                  <a:t>gradiente ascendente</a:t>
                </a:r>
                <a:r>
                  <a:rPr lang="pt-BR" dirty="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dirty="0"/>
                  <a:t>Referências gradiente descendente e derivadas direcionais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[1] https://eli.thegreenplace.net/2016/understanding-gradient-descent</a:t>
                </a:r>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4062200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14/09/2023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14/09/2023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14/09/2023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14/09/2023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14/09/2023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14/09/2023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14/09/2023</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colab.research.google.com/github/zz4fap/t319_aprendizado_de_maquina/blob/main/notebooks/regression/exemplo_regressao_linear_gradiente_descendente_batelada.ipynb"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colab.research.google.com/github/zz4fap/t319_aprendizado_de_maquina/blob/main/notebooks/regression/gd_versions/stocastic_gradient_descent_with_figures.ipyn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colab.research.google.com/github/zz4fap/t319_aprendizado_de_maquina/blob/main/notebooks/regression/gd_versions/mini_batch_gradient_descent_with_figures.ipynb"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s://colab.research.google.com/github/zz4fap/t319_aprendizado_de_maquina/blob/main/notebooks/regression/exemplo_regressao_linear_gradiente_descendente.ipynb"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colab.research.google.com/github/zz4fap/t319_aprendizado_de_maquina/blob/main/notebooks/regression/gd_versions/batch_gradient_descent_with_figures.ipynb"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notebooks/regression/gd_versions/stocastic_gradient_descent_with_figures.ipynb" TargetMode="External"/><Relationship Id="rId7" Type="http://schemas.openxmlformats.org/officeDocument/2006/relationships/image" Target="../media/image27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colab.research.google.com/github/zz4fap/t319_aprendizado_de_maquina/blob/main/notebooks/regression/gd_versions/mini_batch_gradient_descent_with_figures.ipynb" TargetMode="External"/><Relationship Id="rId7"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2.png"/><Relationship Id="rId4" Type="http://schemas.openxmlformats.org/officeDocument/2006/relationships/image" Target="../media/image36.png"/><Relationship Id="rId9"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3.ipynb"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31.png"/><Relationship Id="rId7" Type="http://schemas.openxmlformats.org/officeDocument/2006/relationships/image" Target="../media/image420.png"/><Relationship Id="rId2" Type="http://schemas.openxmlformats.org/officeDocument/2006/relationships/image" Target="../media/image411.png"/><Relationship Id="rId1" Type="http://schemas.openxmlformats.org/officeDocument/2006/relationships/slideLayout" Target="../slideLayouts/slideLayout2.xml"/><Relationship Id="rId6" Type="http://schemas.openxmlformats.org/officeDocument/2006/relationships/image" Target="../media/image260.png"/></Relationships>
</file>

<file path=ppt/slides/_rels/slide6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NULL"/><Relationship Id="rId9" Type="http://schemas.openxmlformats.org/officeDocument/2006/relationships/image" Target="NULL"/></Relationships>
</file>

<file path=ppt/slides/_rels/slide6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6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A6E16-FA68-C90C-25D9-3B2F1D22E336}"/>
              </a:ext>
            </a:extLst>
          </p:cNvPr>
          <p:cNvSpPr>
            <a:spLocks noGrp="1"/>
          </p:cNvSpPr>
          <p:nvPr>
            <p:ph type="title"/>
          </p:nvPr>
        </p:nvSpPr>
        <p:spPr/>
        <p:txBody>
          <a:bodyPr/>
          <a:lstStyle/>
          <a:p>
            <a:r>
              <a:rPr lang="pt-BR" dirty="0"/>
              <a:t>Algoritmo do gradiente ascendente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F4CFF64-3CF3-BFF9-12BE-F44727B204DE}"/>
                  </a:ext>
                </a:extLst>
              </p:cNvPr>
              <p:cNvSpPr>
                <a:spLocks noGrp="1"/>
              </p:cNvSpPr>
              <p:nvPr>
                <p:ph idx="1"/>
              </p:nvPr>
            </p:nvSpPr>
            <p:spPr>
              <a:xfrm>
                <a:off x="5345723" y="1825624"/>
                <a:ext cx="6672106" cy="5032375"/>
              </a:xfrm>
            </p:spPr>
            <p:txBody>
              <a:bodyPr/>
              <a:lstStyle/>
              <a:p>
                <a:r>
                  <a:rPr lang="pt-BR" dirty="0"/>
                  <a:t>Se o vetor gradiente de </a:t>
                </a:r>
                <a14:m>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a14:m>
                <a:r>
                  <a:rPr lang="pt-BR" dirty="0"/>
                  <a:t> em um </a:t>
                </a:r>
                <a:r>
                  <a:rPr lang="pt-BR" b="1" i="1" dirty="0">
                    <a:solidFill>
                      <a:srgbClr val="00B050"/>
                    </a:solidFill>
                  </a:rPr>
                  <a:t>ponto</a:t>
                </a:r>
                <a:r>
                  <a:rPr lang="pt-BR" dirty="0"/>
                  <a:t> </a:t>
                </a:r>
                <a14:m>
                  <m:oMath xmlns:m="http://schemas.openxmlformats.org/officeDocument/2006/math">
                    <m:r>
                      <a:rPr lang="pt-BR" b="0" i="1" smtClean="0">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oMath>
                </a14:m>
                <a:r>
                  <a:rPr lang="pt-BR" dirty="0"/>
                  <a:t> qualquer dá a </a:t>
                </a:r>
                <a:r>
                  <a:rPr lang="pt-BR" b="1" i="1" dirty="0">
                    <a:solidFill>
                      <a:srgbClr val="7030A0"/>
                    </a:solidFill>
                  </a:rPr>
                  <a:t>inclinação da reta tangente à função naquele </a:t>
                </a:r>
                <a:r>
                  <a:rPr lang="pt-BR" b="1" i="1" dirty="0">
                    <a:solidFill>
                      <a:srgbClr val="00B050"/>
                    </a:solidFill>
                  </a:rPr>
                  <a:t>ponto</a:t>
                </a:r>
                <a:r>
                  <a:rPr lang="pt-BR" dirty="0"/>
                  <a:t>.</a:t>
                </a:r>
              </a:p>
              <a:p>
                <a:r>
                  <a:rPr lang="pt-BR" dirty="0"/>
                  <a:t>Então, nesse </a:t>
                </a:r>
                <a:r>
                  <a:rPr lang="pt-BR" b="1" i="1" dirty="0">
                    <a:solidFill>
                      <a:srgbClr val="00B050"/>
                    </a:solidFill>
                  </a:rPr>
                  <a:t>ponto</a:t>
                </a:r>
                <a:r>
                  <a:rPr lang="pt-BR" dirty="0"/>
                  <a:t>, um valor de gradiente:</a:t>
                </a:r>
              </a:p>
              <a:p>
                <a:pPr lvl="1">
                  <a:buFont typeface="Wingdings" panose="05000000000000000000" pitchFamily="2" charset="2"/>
                  <a:buChar char="§"/>
                </a:pPr>
                <a:r>
                  <a:rPr lang="pt-BR" dirty="0"/>
                  <a:t>+ (reta com inclinação positiva) indica que o </a:t>
                </a:r>
                <a:r>
                  <a:rPr lang="pt-BR" b="1" i="1" dirty="0">
                    <a:solidFill>
                      <a:srgbClr val="00B050"/>
                    </a:solidFill>
                  </a:rPr>
                  <a:t>ponto de máximo esta à frente do ponto atual</a:t>
                </a:r>
                <a:r>
                  <a:rPr lang="pt-BR" dirty="0"/>
                  <a:t>. </a:t>
                </a:r>
              </a:p>
              <a:p>
                <a:pPr lvl="1">
                  <a:buFont typeface="Wingdings" panose="05000000000000000000" pitchFamily="2" charset="2"/>
                  <a:buChar char="§"/>
                </a:pPr>
                <a:r>
                  <a:rPr lang="pt-BR" dirty="0"/>
                  <a:t>- (reta com inclinação negativa) indica que o </a:t>
                </a:r>
                <a:r>
                  <a:rPr lang="pt-BR" b="1" i="1" dirty="0">
                    <a:solidFill>
                      <a:srgbClr val="00B050"/>
                    </a:solidFill>
                  </a:rPr>
                  <a:t>ponto de máximo está atrás do ponto atual</a:t>
                </a:r>
                <a:r>
                  <a:rPr lang="pt-BR" dirty="0"/>
                  <a:t>.</a:t>
                </a:r>
              </a:p>
              <a:p>
                <a:pPr lvl="1">
                  <a:buFont typeface="Wingdings" panose="05000000000000000000" pitchFamily="2" charset="2"/>
                  <a:buChar char="§"/>
                </a:pPr>
                <a:r>
                  <a:rPr lang="pt-BR" dirty="0"/>
                  <a:t>0 (reta com inclinação nula) indica que </a:t>
                </a:r>
                <a:r>
                  <a:rPr lang="pt-BR" b="1" i="1" dirty="0">
                    <a:solidFill>
                      <a:srgbClr val="00B050"/>
                    </a:solidFill>
                  </a:rPr>
                  <a:t>ponto de máximo foi encontrado</a:t>
                </a:r>
                <a:r>
                  <a:rPr lang="pt-BR" dirty="0"/>
                  <a:t>.</a:t>
                </a:r>
              </a:p>
            </p:txBody>
          </p:sp>
        </mc:Choice>
        <mc:Fallback xmlns="">
          <p:sp>
            <p:nvSpPr>
              <p:cNvPr id="3" name="Espaço Reservado para Conteúdo 2">
                <a:extLst>
                  <a:ext uri="{FF2B5EF4-FFF2-40B4-BE49-F238E27FC236}">
                    <a16:creationId xmlns:a16="http://schemas.microsoft.com/office/drawing/2014/main" id="{EF4CFF64-3CF3-BFF9-12BE-F44727B204DE}"/>
                  </a:ext>
                </a:extLst>
              </p:cNvPr>
              <p:cNvSpPr>
                <a:spLocks noGrp="1" noRot="1" noChangeAspect="1" noMove="1" noResize="1" noEditPoints="1" noAdjustHandles="1" noChangeArrowheads="1" noChangeShapeType="1" noTextEdit="1"/>
              </p:cNvSpPr>
              <p:nvPr>
                <p:ph idx="1"/>
              </p:nvPr>
            </p:nvSpPr>
            <p:spPr>
              <a:xfrm>
                <a:off x="5345723" y="1825624"/>
                <a:ext cx="6672106" cy="5032375"/>
              </a:xfrm>
              <a:blipFill>
                <a:blip r:embed="rId3"/>
                <a:stretch>
                  <a:fillRect l="-1645" t="-1937" r="-640"/>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178A3198-D0E5-C5EC-1EF3-5BE27A2F1D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23" r="1941" b="49468"/>
          <a:stretch/>
        </p:blipFill>
        <p:spPr>
          <a:xfrm>
            <a:off x="284703" y="2618470"/>
            <a:ext cx="4983982" cy="2626770"/>
          </a:xfrm>
          <a:prstGeom prst="rect">
            <a:avLst/>
          </a:prstGeom>
        </p:spPr>
      </p:pic>
    </p:spTree>
    <p:extLst>
      <p:ext uri="{BB962C8B-B14F-4D97-AF65-F5344CB8AC3E}">
        <p14:creationId xmlns:p14="http://schemas.microsoft.com/office/powerpoint/2010/main" val="912559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A6E16-FA68-C90C-25D9-3B2F1D22E336}"/>
              </a:ext>
            </a:extLst>
          </p:cNvPr>
          <p:cNvSpPr>
            <a:spLocks noGrp="1"/>
          </p:cNvSpPr>
          <p:nvPr>
            <p:ph type="title"/>
          </p:nvPr>
        </p:nvSpPr>
        <p:spPr/>
        <p:txBody>
          <a:bodyPr/>
          <a:lstStyle/>
          <a:p>
            <a:r>
              <a:rPr lang="pt-BR" dirty="0"/>
              <a:t>Algoritmo do gradiente ascendente</a:t>
            </a:r>
          </a:p>
        </p:txBody>
      </p:sp>
      <p:sp>
        <p:nvSpPr>
          <p:cNvPr id="3" name="Espaço Reservado para Conteúdo 2">
            <a:extLst>
              <a:ext uri="{FF2B5EF4-FFF2-40B4-BE49-F238E27FC236}">
                <a16:creationId xmlns:a16="http://schemas.microsoft.com/office/drawing/2014/main" id="{EF4CFF64-3CF3-BFF9-12BE-F44727B204DE}"/>
              </a:ext>
            </a:extLst>
          </p:cNvPr>
          <p:cNvSpPr>
            <a:spLocks noGrp="1"/>
          </p:cNvSpPr>
          <p:nvPr>
            <p:ph idx="1"/>
          </p:nvPr>
        </p:nvSpPr>
        <p:spPr>
          <a:xfrm>
            <a:off x="5345723" y="1825624"/>
            <a:ext cx="6672106" cy="5032375"/>
          </a:xfrm>
        </p:spPr>
        <p:txBody>
          <a:bodyPr>
            <a:normAutofit/>
          </a:bodyPr>
          <a:lstStyle/>
          <a:p>
            <a:r>
              <a:rPr lang="pt-BR" dirty="0"/>
              <a:t>Portanto, </a:t>
            </a:r>
            <a:r>
              <a:rPr lang="pt-BR" b="1" i="1" dirty="0">
                <a:solidFill>
                  <a:srgbClr val="00B050"/>
                </a:solidFill>
              </a:rPr>
              <a:t>seguindo na direção </a:t>
            </a:r>
            <a:r>
              <a:rPr lang="pt-BR" dirty="0"/>
              <a:t>indicada pelo </a:t>
            </a:r>
            <a:r>
              <a:rPr lang="pt-BR" b="1" i="1" dirty="0">
                <a:solidFill>
                  <a:srgbClr val="00B050"/>
                </a:solidFill>
              </a:rPr>
              <a:t>vetor gradiente</a:t>
            </a:r>
            <a:r>
              <a:rPr lang="pt-BR" dirty="0"/>
              <a:t>, </a:t>
            </a:r>
            <a:r>
              <a:rPr lang="pt-BR" b="1" i="1" dirty="0">
                <a:solidFill>
                  <a:srgbClr val="00B050"/>
                </a:solidFill>
              </a:rPr>
              <a:t>chegamos</a:t>
            </a:r>
            <a:r>
              <a:rPr lang="pt-BR" dirty="0"/>
              <a:t> ao </a:t>
            </a:r>
            <a:r>
              <a:rPr lang="pt-BR" b="1" i="1" dirty="0">
                <a:solidFill>
                  <a:srgbClr val="00B050"/>
                </a:solidFill>
              </a:rPr>
              <a:t>ponto de máximo da função</a:t>
            </a:r>
            <a:r>
              <a:rPr lang="pt-BR" dirty="0"/>
              <a:t>. </a:t>
            </a:r>
          </a:p>
          <a:p>
            <a:r>
              <a:rPr lang="pt-BR" dirty="0"/>
              <a:t>Um algoritmo </a:t>
            </a:r>
            <a:r>
              <a:rPr lang="pt-BR" b="1" i="1" dirty="0">
                <a:solidFill>
                  <a:srgbClr val="7030A0"/>
                </a:solidFill>
              </a:rPr>
              <a:t>iterativo</a:t>
            </a:r>
            <a:r>
              <a:rPr lang="pt-BR" b="1" i="1" dirty="0"/>
              <a:t> </a:t>
            </a:r>
            <a:r>
              <a:rPr lang="pt-BR" dirty="0"/>
              <a:t>de otimização que </a:t>
            </a:r>
            <a:r>
              <a:rPr lang="pt-BR" b="1" i="1" dirty="0">
                <a:solidFill>
                  <a:srgbClr val="00B050"/>
                </a:solidFill>
              </a:rPr>
              <a:t>siga a direção </a:t>
            </a:r>
            <a:r>
              <a:rPr lang="pt-BR" dirty="0"/>
              <a:t>indicada pelo </a:t>
            </a:r>
            <a:r>
              <a:rPr lang="pt-BR" b="1" i="1" dirty="0">
                <a:solidFill>
                  <a:srgbClr val="00B050"/>
                </a:solidFill>
              </a:rPr>
              <a:t>vetor gradiente</a:t>
            </a:r>
            <a:r>
              <a:rPr lang="pt-BR" dirty="0"/>
              <a:t> para encontrar o </a:t>
            </a:r>
            <a:r>
              <a:rPr lang="pt-BR" b="1" i="1" dirty="0">
                <a:solidFill>
                  <a:srgbClr val="00B050"/>
                </a:solidFill>
              </a:rPr>
              <a:t>ponto de máximo</a:t>
            </a:r>
            <a:r>
              <a:rPr lang="pt-BR" b="1" i="1" dirty="0"/>
              <a:t> </a:t>
            </a:r>
            <a:r>
              <a:rPr lang="pt-BR" dirty="0"/>
              <a:t>de uma função é conhecido como </a:t>
            </a:r>
            <a:r>
              <a:rPr lang="pt-BR" b="1" i="1" dirty="0">
                <a:solidFill>
                  <a:srgbClr val="00B0F0"/>
                </a:solidFill>
              </a:rPr>
              <a:t>gradiente ascendente</a:t>
            </a:r>
            <a:r>
              <a:rPr lang="pt-BR" dirty="0"/>
              <a:t>.</a:t>
            </a:r>
          </a:p>
          <a:p>
            <a:r>
              <a:rPr lang="pt-BR" dirty="0"/>
              <a:t>Mas como ele funciona?</a:t>
            </a:r>
          </a:p>
          <a:p>
            <a:endParaRPr lang="pt-BR" dirty="0"/>
          </a:p>
        </p:txBody>
      </p:sp>
      <p:pic>
        <p:nvPicPr>
          <p:cNvPr id="5" name="Imagem 4">
            <a:extLst>
              <a:ext uri="{FF2B5EF4-FFF2-40B4-BE49-F238E27FC236}">
                <a16:creationId xmlns:a16="http://schemas.microsoft.com/office/drawing/2014/main" id="{178A3198-D0E5-C5EC-1EF3-5BE27A2F1D1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23" r="1941" b="49468"/>
          <a:stretch/>
        </p:blipFill>
        <p:spPr>
          <a:xfrm>
            <a:off x="284703" y="2618470"/>
            <a:ext cx="4983982" cy="2626770"/>
          </a:xfrm>
          <a:prstGeom prst="rect">
            <a:avLst/>
          </a:prstGeom>
        </p:spPr>
      </p:pic>
    </p:spTree>
    <p:extLst>
      <p:ext uri="{BB962C8B-B14F-4D97-AF65-F5344CB8AC3E}">
        <p14:creationId xmlns:p14="http://schemas.microsoft.com/office/powerpoint/2010/main" val="1702250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E1313D-73E1-5AD7-D9CF-17C82B9BBD80}"/>
              </a:ext>
            </a:extLst>
          </p:cNvPr>
          <p:cNvSpPr>
            <a:spLocks noGrp="1"/>
          </p:cNvSpPr>
          <p:nvPr>
            <p:ph type="title"/>
          </p:nvPr>
        </p:nvSpPr>
        <p:spPr/>
        <p:txBody>
          <a:bodyPr/>
          <a:lstStyle/>
          <a:p>
            <a:r>
              <a:rPr lang="pt-BR" dirty="0"/>
              <a:t>Algoritmo do gradiente ascendente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CA6F2C7-69AE-6A03-0B78-B66A8DDCAF72}"/>
                  </a:ext>
                </a:extLst>
              </p:cNvPr>
              <p:cNvSpPr>
                <a:spLocks noGrp="1"/>
              </p:cNvSpPr>
              <p:nvPr>
                <p:ph idx="1"/>
              </p:nvPr>
            </p:nvSpPr>
            <p:spPr>
              <a:xfrm>
                <a:off x="838200" y="1825624"/>
                <a:ext cx="11159531" cy="5032376"/>
              </a:xfrm>
            </p:spPr>
            <p:txBody>
              <a:bodyPr>
                <a:normAutofit lnSpcReduction="10000"/>
              </a:bodyPr>
              <a:lstStyle/>
              <a:p>
                <a:r>
                  <a:rPr lang="pt-BR" dirty="0"/>
                  <a:t>Inicializa-se o argumento </a:t>
                </a:r>
                <a14:m>
                  <m:oMath xmlns:m="http://schemas.openxmlformats.org/officeDocument/2006/math">
                    <m:r>
                      <a:rPr lang="pt-BR" b="0" i="1" smtClean="0">
                        <a:latin typeface="Cambria Math" panose="02040503050406030204" pitchFamily="18" charset="0"/>
                      </a:rPr>
                      <m:t>𝑥</m:t>
                    </m:r>
                    <m:r>
                      <a:rPr lang="pt-BR" b="0" i="1" smtClean="0">
                        <a:latin typeface="Cambria Math" panose="02040503050406030204" pitchFamily="18" charset="0"/>
                      </a:rPr>
                      <m:t>(0)</m:t>
                    </m:r>
                  </m:oMath>
                </a14:m>
                <a:r>
                  <a:rPr lang="pt-BR" dirty="0"/>
                  <a:t> com um valor arbitrário, em geral, </a:t>
                </a:r>
                <a:r>
                  <a:rPr lang="pt-BR" b="1" i="1" dirty="0">
                    <a:solidFill>
                      <a:srgbClr val="00B050"/>
                    </a:solidFill>
                  </a:rPr>
                  <a:t>aleatório</a:t>
                </a:r>
                <a:r>
                  <a:rPr lang="pt-BR" dirty="0"/>
                  <a:t>.</a:t>
                </a:r>
              </a:p>
              <a:p>
                <a:r>
                  <a:rPr lang="pt-BR" dirty="0"/>
                  <a:t>A cada </a:t>
                </a:r>
                <a:r>
                  <a:rPr lang="pt-BR" b="1" i="1" dirty="0"/>
                  <a:t>iteração</a:t>
                </a:r>
                <a:r>
                  <a:rPr lang="pt-BR" dirty="0"/>
                  <a:t>, </a:t>
                </a:r>
                <a14:m>
                  <m:oMath xmlns:m="http://schemas.openxmlformats.org/officeDocument/2006/math">
                    <m:r>
                      <a:rPr lang="pt-BR" b="0" i="1" smtClean="0">
                        <a:latin typeface="Cambria Math" panose="02040503050406030204" pitchFamily="18" charset="0"/>
                      </a:rPr>
                      <m:t>𝑖</m:t>
                    </m:r>
                  </m:oMath>
                </a14:m>
                <a:r>
                  <a:rPr lang="pt-BR" dirty="0"/>
                  <a:t>, calcula-se o </a:t>
                </a:r>
                <a:r>
                  <a:rPr lang="pt-BR" b="1" i="1" dirty="0"/>
                  <a:t>vetor gradiente </a:t>
                </a:r>
                <a:r>
                  <a:rPr lang="pt-BR" dirty="0"/>
                  <a:t>da função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a14:m>
                <a:r>
                  <a:rPr lang="pt-BR" dirty="0"/>
                  <a:t> no ponto atual, </a:t>
                </a:r>
                <a14:m>
                  <m:oMath xmlns:m="http://schemas.openxmlformats.org/officeDocument/2006/math">
                    <m:r>
                      <a:rPr lang="pt-BR" b="0" i="1" smtClean="0">
                        <a:latin typeface="Cambria Math" panose="02040503050406030204" pitchFamily="18" charset="0"/>
                      </a:rPr>
                      <m:t>𝑥</m:t>
                    </m:r>
                    <m:r>
                      <a:rPr lang="pt-BR" b="0" i="0" smtClean="0">
                        <a:latin typeface="Cambria Math" panose="02040503050406030204" pitchFamily="18" charset="0"/>
                      </a:rPr>
                      <m:t>(</m:t>
                    </m:r>
                    <m:r>
                      <a:rPr lang="pt-BR" b="0" i="1" smtClean="0">
                        <a:latin typeface="Cambria Math" panose="02040503050406030204" pitchFamily="18" charset="0"/>
                      </a:rPr>
                      <m:t>𝑖</m:t>
                    </m:r>
                    <m:r>
                      <a:rPr lang="pt-BR" b="0" i="0" smtClean="0">
                        <a:latin typeface="Cambria Math" panose="02040503050406030204" pitchFamily="18" charset="0"/>
                      </a:rPr>
                      <m:t>)</m:t>
                    </m:r>
                  </m:oMath>
                </a14:m>
                <a:r>
                  <a:rPr lang="pt-BR" dirty="0"/>
                  <a:t>, e atualiza-se o valor do argumento usando uma porcentagem do gradiente, ou seja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0" i="0"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≥0.</m:t>
                      </m:r>
                    </m:oMath>
                  </m:oMathPara>
                </a14:m>
                <a:endParaRPr lang="pt-BR" dirty="0"/>
              </a:p>
              <a:p>
                <a:r>
                  <a:rPr lang="pt-BR" dirty="0"/>
                  <a:t>De tal forma, que a cada </a:t>
                </a:r>
                <a:r>
                  <a:rPr lang="pt-BR" b="1" i="1" dirty="0"/>
                  <a:t>iteração</a:t>
                </a:r>
                <a:r>
                  <a:rPr lang="pt-BR" dirty="0"/>
                  <a:t> se tenha</a:t>
                </a:r>
              </a:p>
              <a:p>
                <a:pPr marL="0" indent="0">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d>
                        <m:dPr>
                          <m:ctrlPr>
                            <a:rPr lang="pt-BR" i="1">
                              <a:latin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+1)</m:t>
                          </m:r>
                        </m:e>
                      </m:d>
                      <m:r>
                        <a:rPr lang="pt-BR" b="0" i="1" smtClean="0">
                          <a:latin typeface="Cambria Math" panose="02040503050406030204" pitchFamily="18" charset="0"/>
                        </a:rPr>
                        <m:t>&gt;</m:t>
                      </m:r>
                      <m:r>
                        <a:rPr lang="pt-BR" i="1">
                          <a:latin typeface="Cambria Math" panose="02040503050406030204" pitchFamily="18" charset="0"/>
                        </a:rPr>
                        <m:t>𝑓</m:t>
                      </m:r>
                      <m:d>
                        <m:dPr>
                          <m:ctrlPr>
                            <a:rPr lang="pt-BR" i="1">
                              <a:latin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i="1">
                              <a:latin typeface="Cambria Math" panose="02040503050406030204" pitchFamily="18" charset="0"/>
                            </a:rPr>
                            <m:t>)</m:t>
                          </m:r>
                        </m:e>
                      </m:d>
                      <m:r>
                        <a:rPr lang="pt-BR" b="0" i="0"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≥0.</m:t>
                      </m:r>
                    </m:oMath>
                  </m:oMathPara>
                </a14:m>
                <a:endParaRPr lang="pt-BR" dirty="0"/>
              </a:p>
              <a:p>
                <a:r>
                  <a:rPr lang="pt-BR" dirty="0"/>
                  <a:t>As iterações se repetem até que o </a:t>
                </a:r>
                <a:r>
                  <a:rPr lang="pt-BR" b="1" i="1" dirty="0">
                    <a:solidFill>
                      <a:srgbClr val="00B050"/>
                    </a:solidFill>
                  </a:rPr>
                  <a:t>ponto de máximo</a:t>
                </a:r>
                <a:r>
                  <a:rPr lang="pt-BR" dirty="0"/>
                  <a:t> seja atingido, ou seja,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b="0" i="1" smtClean="0">
                            <a:latin typeface="Cambria Math" panose="02040503050406030204" pitchFamily="18" charset="0"/>
                            <a:ea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i="1">
                            <a:latin typeface="Cambria Math" panose="02040503050406030204" pitchFamily="18" charset="0"/>
                          </a:rPr>
                          <m:t>)</m:t>
                        </m:r>
                      </m:e>
                    </m:d>
                    <m:r>
                      <a:rPr lang="pt-BR" b="0" i="1" smtClean="0">
                        <a:latin typeface="Cambria Math" panose="02040503050406030204" pitchFamily="18" charset="0"/>
                      </a:rPr>
                      <m:t>=0</m:t>
                    </m:r>
                  </m:oMath>
                </a14:m>
                <a:r>
                  <a:rPr lang="pt-BR" dirty="0"/>
                  <a:t> e, consequentemente, o argumento </a:t>
                </a:r>
                <a14:m>
                  <m:oMath xmlns:m="http://schemas.openxmlformats.org/officeDocument/2006/math">
                    <m:r>
                      <a:rPr lang="pt-BR" i="1">
                        <a:latin typeface="Cambria Math" panose="02040503050406030204" pitchFamily="18" charset="0"/>
                      </a:rPr>
                      <m:t>𝑥</m:t>
                    </m:r>
                  </m:oMath>
                </a14:m>
                <a:r>
                  <a:rPr lang="pt-BR" dirty="0"/>
                  <a:t> </a:t>
                </a:r>
                <a:r>
                  <a:rPr lang="pt-BR" b="1" i="1" dirty="0">
                    <a:solidFill>
                      <a:srgbClr val="00B050"/>
                    </a:solidFill>
                  </a:rPr>
                  <a:t>não sofra mais atualizações</a:t>
                </a:r>
                <a:r>
                  <a:rPr lang="pt-BR" dirty="0"/>
                  <a:t> (i.e., o algoritmo convergiu).</a:t>
                </a:r>
              </a:p>
              <a:p>
                <a:pPr lvl="1">
                  <a:buFont typeface="Wingdings" panose="05000000000000000000" pitchFamily="2" charset="2"/>
                  <a:buChar char="§"/>
                </a:pPr>
                <a:r>
                  <a:rPr lang="pt-BR" dirty="0"/>
                  <a:t>Chamamos de </a:t>
                </a:r>
                <a:r>
                  <a:rPr lang="pt-BR" b="1" i="1" dirty="0">
                    <a:solidFill>
                      <a:srgbClr val="7030A0"/>
                    </a:solidFill>
                  </a:rPr>
                  <a:t>convergência</a:t>
                </a:r>
                <a:r>
                  <a:rPr lang="pt-BR" dirty="0"/>
                  <a:t> quando a variação da função </a:t>
                </a:r>
                <a14:m>
                  <m:oMath xmlns:m="http://schemas.openxmlformats.org/officeDocument/2006/math">
                    <m:r>
                      <a:rPr lang="pt-BR" i="1" smtClean="0">
                        <a:latin typeface="Cambria Math" panose="02040503050406030204" pitchFamily="18" charset="0"/>
                      </a:rPr>
                      <m:t>𝑓</m:t>
                    </m:r>
                    <m:r>
                      <a:rPr lang="pt-BR" i="1" smtClean="0">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a14:m>
                <a:r>
                  <a:rPr lang="pt-BR" dirty="0"/>
                  <a:t> entre iterações consecutivas é muito pequena, ou seja, o valor é praticamente constante.</a:t>
                </a:r>
              </a:p>
            </p:txBody>
          </p:sp>
        </mc:Choice>
        <mc:Fallback xmlns="">
          <p:sp>
            <p:nvSpPr>
              <p:cNvPr id="3" name="Espaço Reservado para Conteúdo 2">
                <a:extLst>
                  <a:ext uri="{FF2B5EF4-FFF2-40B4-BE49-F238E27FC236}">
                    <a16:creationId xmlns:a16="http://schemas.microsoft.com/office/drawing/2014/main" id="{6CA6F2C7-69AE-6A03-0B78-B66A8DDCAF72}"/>
                  </a:ext>
                </a:extLst>
              </p:cNvPr>
              <p:cNvSpPr>
                <a:spLocks noGrp="1" noRot="1" noChangeAspect="1" noMove="1" noResize="1" noEditPoints="1" noAdjustHandles="1" noChangeArrowheads="1" noChangeShapeType="1" noTextEdit="1"/>
              </p:cNvSpPr>
              <p:nvPr>
                <p:ph idx="1"/>
              </p:nvPr>
            </p:nvSpPr>
            <p:spPr>
              <a:xfrm>
                <a:off x="838200" y="1825624"/>
                <a:ext cx="11159531" cy="5032376"/>
              </a:xfrm>
              <a:blipFill>
                <a:blip r:embed="rId2"/>
                <a:stretch>
                  <a:fillRect l="-984" t="-2663" r="-1093" b="-1453"/>
                </a:stretch>
              </a:blipFill>
            </p:spPr>
            <p:txBody>
              <a:bodyPr/>
              <a:lstStyle/>
              <a:p>
                <a:r>
                  <a:rPr lang="pt-BR">
                    <a:noFill/>
                  </a:rPr>
                  <a:t> </a:t>
                </a:r>
              </a:p>
            </p:txBody>
          </p:sp>
        </mc:Fallback>
      </mc:AlternateContent>
    </p:spTree>
    <p:extLst>
      <p:ext uri="{BB962C8B-B14F-4D97-AF65-F5344CB8AC3E}">
        <p14:creationId xmlns:p14="http://schemas.microsoft.com/office/powerpoint/2010/main" val="101600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0ECE9DF-4448-27E0-29A8-EA23AC2096E5}"/>
              </a:ext>
            </a:extLst>
          </p:cNvPr>
          <p:cNvSpPr>
            <a:spLocks noGrp="1"/>
          </p:cNvSpPr>
          <p:nvPr>
            <p:ph idx="1"/>
          </p:nvPr>
        </p:nvSpPr>
        <p:spPr>
          <a:xfrm>
            <a:off x="838200" y="1998496"/>
            <a:ext cx="10515600" cy="2861007"/>
          </a:xfrm>
        </p:spPr>
        <p:txBody>
          <a:bodyPr>
            <a:normAutofit/>
          </a:bodyPr>
          <a:lstStyle/>
          <a:p>
            <a:pPr marL="0" indent="0" algn="ctr">
              <a:buNone/>
            </a:pPr>
            <a:r>
              <a:rPr lang="pt-BR" sz="4400" dirty="0"/>
              <a:t>Mas relembrando o problema da regressão linear, nós não queremos </a:t>
            </a:r>
            <a:r>
              <a:rPr lang="pt-BR" sz="4400" b="1" i="1" dirty="0">
                <a:solidFill>
                  <a:srgbClr val="7030A0"/>
                </a:solidFill>
              </a:rPr>
              <a:t>encontrar o ponto de mínimo da função de erro </a:t>
            </a:r>
            <a:r>
              <a:rPr lang="pt-BR" sz="4400" dirty="0"/>
              <a:t>ao invés do seu máximo?</a:t>
            </a:r>
          </a:p>
        </p:txBody>
      </p:sp>
    </p:spTree>
    <p:extLst>
      <p:ext uri="{BB962C8B-B14F-4D97-AF65-F5344CB8AC3E}">
        <p14:creationId xmlns:p14="http://schemas.microsoft.com/office/powerpoint/2010/main" val="3608986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709D2A-C1AB-9D60-4F7D-1191E2FE13DF}"/>
              </a:ext>
            </a:extLst>
          </p:cNvPr>
          <p:cNvSpPr>
            <a:spLocks noGrp="1"/>
          </p:cNvSpPr>
          <p:nvPr>
            <p:ph type="title"/>
          </p:nvPr>
        </p:nvSpPr>
        <p:spPr/>
        <p:txBody>
          <a:bodyPr/>
          <a:lstStyle/>
          <a:p>
            <a:r>
              <a:rPr lang="pt-BR" dirty="0"/>
              <a:t>Algoritmo do gradiente descendente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D8D87A5-A7E8-CBE4-6C17-437493603584}"/>
                  </a:ext>
                </a:extLst>
              </p:cNvPr>
              <p:cNvSpPr>
                <a:spLocks noGrp="1"/>
              </p:cNvSpPr>
              <p:nvPr>
                <p:ph idx="1"/>
              </p:nvPr>
            </p:nvSpPr>
            <p:spPr>
              <a:xfrm>
                <a:off x="6216582" y="1825624"/>
                <a:ext cx="5811295" cy="5032375"/>
              </a:xfrm>
            </p:spPr>
            <p:txBody>
              <a:bodyPr/>
              <a:lstStyle/>
              <a:p>
                <a:r>
                  <a:rPr lang="pt-BR" dirty="0"/>
                  <a:t>Se para encontrarmos o </a:t>
                </a:r>
                <a:r>
                  <a:rPr lang="pt-BR" b="1" i="1" dirty="0">
                    <a:solidFill>
                      <a:srgbClr val="00B050"/>
                    </a:solidFill>
                  </a:rPr>
                  <a:t>ponto de máximo</a:t>
                </a:r>
                <a:r>
                  <a:rPr lang="pt-BR" dirty="0"/>
                  <a:t> de uma função basta seguirmos a direção apontada pelo vetor gradiente.</a:t>
                </a:r>
              </a:p>
              <a:p>
                <a:r>
                  <a:rPr lang="pt-BR" dirty="0"/>
                  <a:t>Portanto, para encontrarmos o </a:t>
                </a:r>
                <a:r>
                  <a:rPr lang="pt-BR" b="1" i="1" dirty="0">
                    <a:solidFill>
                      <a:srgbClr val="00B050"/>
                    </a:solidFill>
                  </a:rPr>
                  <a:t>ponto de mínimo</a:t>
                </a:r>
                <a:r>
                  <a:rPr lang="pt-BR" dirty="0"/>
                  <a:t>, basta seguirmos na </a:t>
                </a:r>
                <a:r>
                  <a:rPr lang="pt-BR" b="1" i="1" dirty="0">
                    <a:solidFill>
                      <a:srgbClr val="7030A0"/>
                    </a:solidFill>
                  </a:rPr>
                  <a:t>direção aposta à apontada pelo gradiente </a:t>
                </a:r>
                <a:r>
                  <a:rPr lang="pt-BR" dirty="0"/>
                  <a:t>em um determinado ponto</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d>
                            <m:dPr>
                              <m:ctrlPr>
                                <a:rPr lang="pt-BR" i="1">
                                  <a:latin typeface="Cambria Math" panose="02040503050406030204" pitchFamily="18" charset="0"/>
                                </a:rPr>
                              </m:ctrlPr>
                            </m:dPr>
                            <m:e>
                              <m:r>
                                <a:rPr lang="pt-BR" i="1">
                                  <a:latin typeface="Cambria Math" panose="02040503050406030204" pitchFamily="18" charset="0"/>
                                </a:rPr>
                                <m:t>𝑖</m:t>
                              </m:r>
                            </m:e>
                          </m:d>
                        </m:e>
                      </m:d>
                      <m:r>
                        <a:rPr lang="pt-BR" b="0" i="1"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9D8D87A5-A7E8-CBE4-6C17-437493603584}"/>
                  </a:ext>
                </a:extLst>
              </p:cNvPr>
              <p:cNvSpPr>
                <a:spLocks noGrp="1" noRot="1" noChangeAspect="1" noMove="1" noResize="1" noEditPoints="1" noAdjustHandles="1" noChangeArrowheads="1" noChangeShapeType="1" noTextEdit="1"/>
              </p:cNvSpPr>
              <p:nvPr>
                <p:ph idx="1"/>
              </p:nvPr>
            </p:nvSpPr>
            <p:spPr>
              <a:xfrm>
                <a:off x="6216582" y="1825624"/>
                <a:ext cx="5811295" cy="5032375"/>
              </a:xfrm>
              <a:blipFill>
                <a:blip r:embed="rId3"/>
                <a:stretch>
                  <a:fillRect l="-1889" t="-1937" r="-3358"/>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3DF3343D-A89E-3E2A-5BDB-FE74C19E376D}"/>
              </a:ext>
            </a:extLst>
          </p:cNvPr>
          <p:cNvPicPr>
            <a:picLocks noChangeAspect="1"/>
          </p:cNvPicPr>
          <p:nvPr/>
        </p:nvPicPr>
        <p:blipFill rotWithShape="1">
          <a:blip r:embed="rId4">
            <a:extLst>
              <a:ext uri="{28A0092B-C50C-407E-A947-70E740481C1C}">
                <a14:useLocalDpi xmlns:a14="http://schemas.microsoft.com/office/drawing/2010/main" val="0"/>
              </a:ext>
            </a:extLst>
          </a:blip>
          <a:srcRect t="47746"/>
          <a:stretch/>
        </p:blipFill>
        <p:spPr>
          <a:xfrm>
            <a:off x="301941" y="2794481"/>
            <a:ext cx="5673479" cy="2032538"/>
          </a:xfrm>
          <a:prstGeom prst="rect">
            <a:avLst/>
          </a:prstGeom>
        </p:spPr>
      </p:pic>
    </p:spTree>
    <p:extLst>
      <p:ext uri="{BB962C8B-B14F-4D97-AF65-F5344CB8AC3E}">
        <p14:creationId xmlns:p14="http://schemas.microsoft.com/office/powerpoint/2010/main" val="2400083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0AE141-CA77-0446-63E0-C5BDFBD8341A}"/>
              </a:ext>
            </a:extLst>
          </p:cNvPr>
          <p:cNvSpPr>
            <a:spLocks noGrp="1"/>
          </p:cNvSpPr>
          <p:nvPr>
            <p:ph type="title"/>
          </p:nvPr>
        </p:nvSpPr>
        <p:spPr/>
        <p:txBody>
          <a:bodyPr/>
          <a:lstStyle/>
          <a:p>
            <a:r>
              <a:rPr lang="pt-BR" dirty="0"/>
              <a:t>Algoritmo do gradiente descendente</a:t>
            </a:r>
          </a:p>
        </p:txBody>
      </p:sp>
      <p:sp>
        <p:nvSpPr>
          <p:cNvPr id="3" name="Espaço Reservado para Conteúdo 2">
            <a:extLst>
              <a:ext uri="{FF2B5EF4-FFF2-40B4-BE49-F238E27FC236}">
                <a16:creationId xmlns:a16="http://schemas.microsoft.com/office/drawing/2014/main" id="{43674EA4-345D-7AF4-5F72-7D54DCA33195}"/>
              </a:ext>
            </a:extLst>
          </p:cNvPr>
          <p:cNvSpPr>
            <a:spLocks noGrp="1"/>
          </p:cNvSpPr>
          <p:nvPr>
            <p:ph idx="1"/>
          </p:nvPr>
        </p:nvSpPr>
        <p:spPr>
          <a:xfrm>
            <a:off x="6096000" y="1825624"/>
            <a:ext cx="5951974" cy="5032375"/>
          </a:xfrm>
        </p:spPr>
        <p:txBody>
          <a:bodyPr/>
          <a:lstStyle/>
          <a:p>
            <a:r>
              <a:rPr lang="pt-BR" dirty="0"/>
              <a:t>Quando seguimos na </a:t>
            </a:r>
            <a:r>
              <a:rPr lang="pt-BR" b="1" i="1" dirty="0">
                <a:solidFill>
                  <a:srgbClr val="00B050"/>
                </a:solidFill>
              </a:rPr>
              <a:t>direção contrária a da máxima taxa de crescimento</a:t>
            </a:r>
            <a:r>
              <a:rPr lang="pt-BR" dirty="0"/>
              <a:t>, dada pelo </a:t>
            </a:r>
            <a:r>
              <a:rPr lang="pt-BR" b="1" i="1" dirty="0"/>
              <a:t>vetor gradiente</a:t>
            </a:r>
            <a:r>
              <a:rPr lang="pt-BR" dirty="0"/>
              <a:t>, estamos indo na </a:t>
            </a:r>
            <a:r>
              <a:rPr lang="pt-BR" b="1" i="1" dirty="0">
                <a:solidFill>
                  <a:srgbClr val="7030A0"/>
                </a:solidFill>
              </a:rPr>
              <a:t>direção de decrescimento mais rápido da função.</a:t>
            </a:r>
          </a:p>
          <a:p>
            <a:r>
              <a:rPr lang="pt-BR" dirty="0"/>
              <a:t>Assim, um </a:t>
            </a:r>
            <a:r>
              <a:rPr lang="pt-BR" b="1" i="1" dirty="0">
                <a:solidFill>
                  <a:srgbClr val="00B050"/>
                </a:solidFill>
              </a:rPr>
              <a:t>algoritmo iterativo de otimização</a:t>
            </a:r>
            <a:r>
              <a:rPr lang="pt-BR" dirty="0"/>
              <a:t> que siga na </a:t>
            </a:r>
            <a:r>
              <a:rPr lang="pt-BR" b="1" i="1" dirty="0">
                <a:solidFill>
                  <a:srgbClr val="00B050"/>
                </a:solidFill>
              </a:rPr>
              <a:t>direção contrária</a:t>
            </a:r>
            <a:r>
              <a:rPr lang="pt-BR" dirty="0"/>
              <a:t> a indicada pelo </a:t>
            </a:r>
            <a:r>
              <a:rPr lang="pt-BR" b="1" i="1" dirty="0">
                <a:solidFill>
                  <a:srgbClr val="00B050"/>
                </a:solidFill>
              </a:rPr>
              <a:t>vetor gradiente</a:t>
            </a:r>
            <a:r>
              <a:rPr lang="pt-BR" b="1" i="1" dirty="0"/>
              <a:t> </a:t>
            </a:r>
            <a:r>
              <a:rPr lang="pt-BR" dirty="0"/>
              <a:t>para encontrar o </a:t>
            </a:r>
            <a:r>
              <a:rPr lang="pt-BR" b="1" i="1" dirty="0">
                <a:solidFill>
                  <a:srgbClr val="00B050"/>
                </a:solidFill>
              </a:rPr>
              <a:t>ponto de mínimo</a:t>
            </a:r>
            <a:r>
              <a:rPr lang="pt-BR" b="1" i="1" dirty="0"/>
              <a:t> </a:t>
            </a:r>
            <a:r>
              <a:rPr lang="pt-BR" dirty="0"/>
              <a:t>de uma função é chamado de </a:t>
            </a:r>
            <a:r>
              <a:rPr lang="pt-BR" b="1" i="1" dirty="0">
                <a:solidFill>
                  <a:srgbClr val="7030A0"/>
                </a:solidFill>
              </a:rPr>
              <a:t>gradiente descendente (GD)</a:t>
            </a:r>
            <a:r>
              <a:rPr lang="pt-BR" dirty="0"/>
              <a:t>.</a:t>
            </a:r>
          </a:p>
        </p:txBody>
      </p:sp>
      <p:pic>
        <p:nvPicPr>
          <p:cNvPr id="4" name="Imagem 3">
            <a:extLst>
              <a:ext uri="{FF2B5EF4-FFF2-40B4-BE49-F238E27FC236}">
                <a16:creationId xmlns:a16="http://schemas.microsoft.com/office/drawing/2014/main" id="{A09C19EB-BA88-D74A-78DA-9F97625A8B3A}"/>
              </a:ext>
            </a:extLst>
          </p:cNvPr>
          <p:cNvPicPr>
            <a:picLocks noChangeAspect="1"/>
          </p:cNvPicPr>
          <p:nvPr/>
        </p:nvPicPr>
        <p:blipFill rotWithShape="1">
          <a:blip r:embed="rId3">
            <a:extLst>
              <a:ext uri="{28A0092B-C50C-407E-A947-70E740481C1C}">
                <a14:useLocalDpi xmlns:a14="http://schemas.microsoft.com/office/drawing/2010/main" val="0"/>
              </a:ext>
            </a:extLst>
          </a:blip>
          <a:srcRect t="47746"/>
          <a:stretch/>
        </p:blipFill>
        <p:spPr>
          <a:xfrm>
            <a:off x="314848" y="2834675"/>
            <a:ext cx="5673479" cy="2032538"/>
          </a:xfrm>
          <a:prstGeom prst="rect">
            <a:avLst/>
          </a:prstGeom>
        </p:spPr>
      </p:pic>
    </p:spTree>
    <p:extLst>
      <p:ext uri="{BB962C8B-B14F-4D97-AF65-F5344CB8AC3E}">
        <p14:creationId xmlns:p14="http://schemas.microsoft.com/office/powerpoint/2010/main" val="1134812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66400E-113B-148C-2A4D-10F6F7A628E1}"/>
              </a:ext>
            </a:extLst>
          </p:cNvPr>
          <p:cNvSpPr>
            <a:spLocks noGrp="1"/>
          </p:cNvSpPr>
          <p:nvPr>
            <p:ph type="title"/>
          </p:nvPr>
        </p:nvSpPr>
        <p:spPr/>
        <p:txBody>
          <a:bodyPr/>
          <a:lstStyle/>
          <a:p>
            <a:r>
              <a:rPr lang="pt-BR" dirty="0"/>
              <a:t>Algoritmo do gradiente descendente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69AAC6D-0CCD-2E06-BFA4-6E0246B9218A}"/>
                  </a:ext>
                </a:extLst>
              </p:cNvPr>
              <p:cNvSpPr>
                <a:spLocks noGrp="1"/>
              </p:cNvSpPr>
              <p:nvPr>
                <p:ph idx="1"/>
              </p:nvPr>
            </p:nvSpPr>
            <p:spPr>
              <a:xfrm>
                <a:off x="838200" y="1825624"/>
                <a:ext cx="11169580" cy="5032375"/>
              </a:xfrm>
            </p:spPr>
            <p:txBody>
              <a:bodyPr>
                <a:normAutofit lnSpcReduction="10000"/>
              </a:bodyPr>
              <a:lstStyle/>
              <a:p>
                <a:r>
                  <a:rPr lang="pt-BR" dirty="0"/>
                  <a:t>Inicializa-se o argumento </a:t>
                </a:r>
                <a14:m>
                  <m:oMath xmlns:m="http://schemas.openxmlformats.org/officeDocument/2006/math">
                    <m:r>
                      <a:rPr lang="pt-BR" b="0" i="1" smtClean="0">
                        <a:latin typeface="Cambria Math" panose="02040503050406030204" pitchFamily="18" charset="0"/>
                      </a:rPr>
                      <m:t>𝑥</m:t>
                    </m:r>
                    <m:r>
                      <a:rPr lang="pt-BR" b="0" i="1" smtClean="0">
                        <a:latin typeface="Cambria Math" panose="02040503050406030204" pitchFamily="18" charset="0"/>
                      </a:rPr>
                      <m:t>(0)</m:t>
                    </m:r>
                  </m:oMath>
                </a14:m>
                <a:r>
                  <a:rPr lang="pt-BR" dirty="0"/>
                  <a:t> com um valor arbitrário, em geral, </a:t>
                </a:r>
                <a:r>
                  <a:rPr lang="pt-BR" b="1" i="1" dirty="0">
                    <a:solidFill>
                      <a:srgbClr val="00B050"/>
                    </a:solidFill>
                  </a:rPr>
                  <a:t>aleatório</a:t>
                </a:r>
                <a:r>
                  <a:rPr lang="pt-BR" dirty="0"/>
                  <a:t>.</a:t>
                </a:r>
              </a:p>
              <a:p>
                <a:r>
                  <a:rPr lang="pt-BR" dirty="0"/>
                  <a:t>A cada </a:t>
                </a:r>
                <a:r>
                  <a:rPr lang="pt-BR" b="1" i="1" dirty="0"/>
                  <a:t>iteração</a:t>
                </a:r>
                <a:r>
                  <a:rPr lang="pt-BR" dirty="0"/>
                  <a:t>, </a:t>
                </a:r>
                <a14:m>
                  <m:oMath xmlns:m="http://schemas.openxmlformats.org/officeDocument/2006/math">
                    <m:r>
                      <a:rPr lang="pt-BR" b="0" i="1" smtClean="0">
                        <a:latin typeface="Cambria Math" panose="02040503050406030204" pitchFamily="18" charset="0"/>
                      </a:rPr>
                      <m:t>𝑖</m:t>
                    </m:r>
                  </m:oMath>
                </a14:m>
                <a:r>
                  <a:rPr lang="pt-BR" dirty="0"/>
                  <a:t>, calcula-se o </a:t>
                </a:r>
                <a:r>
                  <a:rPr lang="pt-BR" b="1" i="1" dirty="0"/>
                  <a:t>vetor gradiente </a:t>
                </a:r>
                <a:r>
                  <a:rPr lang="pt-BR" dirty="0"/>
                  <a:t>da função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a14:m>
                <a:r>
                  <a:rPr lang="pt-BR" dirty="0"/>
                  <a:t> no ponto atual, </a:t>
                </a:r>
                <a14:m>
                  <m:oMath xmlns:m="http://schemas.openxmlformats.org/officeDocument/2006/math">
                    <m:r>
                      <a:rPr lang="pt-BR" b="0" i="1" smtClean="0">
                        <a:latin typeface="Cambria Math" panose="02040503050406030204" pitchFamily="18" charset="0"/>
                      </a:rPr>
                      <m:t>𝑥</m:t>
                    </m:r>
                    <m:r>
                      <a:rPr lang="pt-BR" b="0" i="0" smtClean="0">
                        <a:latin typeface="Cambria Math" panose="02040503050406030204" pitchFamily="18" charset="0"/>
                      </a:rPr>
                      <m:t>(</m:t>
                    </m:r>
                    <m:r>
                      <a:rPr lang="pt-BR" b="0" i="1" smtClean="0">
                        <a:latin typeface="Cambria Math" panose="02040503050406030204" pitchFamily="18" charset="0"/>
                      </a:rPr>
                      <m:t>𝑖</m:t>
                    </m:r>
                    <m:r>
                      <a:rPr lang="pt-BR" b="0" i="0" smtClean="0">
                        <a:latin typeface="Cambria Math" panose="02040503050406030204" pitchFamily="18" charset="0"/>
                      </a:rPr>
                      <m:t>)</m:t>
                    </m:r>
                  </m:oMath>
                </a14:m>
                <a:r>
                  <a:rPr lang="pt-BR" dirty="0"/>
                  <a:t>, e atualiza-se o valor do argumento usando uma porcentagem do gradiente, ou seja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d>
                        <m:dPr>
                          <m:ctrlPr>
                            <a:rPr lang="pt-BR" i="1">
                              <a:latin typeface="Cambria Math" panose="02040503050406030204" pitchFamily="18" charset="0"/>
                            </a:rPr>
                          </m:ctrlPr>
                        </m:dPr>
                        <m:e>
                          <m:r>
                            <a:rPr lang="pt-BR" i="1">
                              <a:latin typeface="Cambria Math" panose="02040503050406030204" pitchFamily="18" charset="0"/>
                            </a:rPr>
                            <m:t>𝑖</m:t>
                          </m:r>
                          <m:r>
                            <a:rPr lang="pt-BR" i="1">
                              <a:latin typeface="Cambria Math" panose="02040503050406030204" pitchFamily="18" charset="0"/>
                            </a:rPr>
                            <m:t>+1</m:t>
                          </m:r>
                        </m:e>
                      </m:d>
                      <m:r>
                        <a:rPr lang="pt-BR" i="1">
                          <a:latin typeface="Cambria Math" panose="02040503050406030204" pitchFamily="18" charset="0"/>
                        </a:rPr>
                        <m:t>=</m:t>
                      </m:r>
                      <m:r>
                        <a:rPr lang="pt-BR" i="1">
                          <a:latin typeface="Cambria Math" panose="02040503050406030204" pitchFamily="18" charset="0"/>
                        </a:rPr>
                        <m:t>𝑥</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0" i="0"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≥0.</m:t>
                      </m:r>
                    </m:oMath>
                  </m:oMathPara>
                </a14:m>
                <a:endParaRPr lang="pt-BR" dirty="0"/>
              </a:p>
              <a:p>
                <a:r>
                  <a:rPr lang="pt-BR" dirty="0"/>
                  <a:t>De tal forma, que a cada </a:t>
                </a:r>
                <a:r>
                  <a:rPr lang="pt-BR" b="1" i="1" dirty="0"/>
                  <a:t>iteração</a:t>
                </a:r>
                <a:r>
                  <a:rPr lang="pt-BR" dirty="0"/>
                  <a:t> se tenha</a:t>
                </a:r>
              </a:p>
              <a:p>
                <a:pPr marL="0" indent="0">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d>
                        <m:dPr>
                          <m:ctrlPr>
                            <a:rPr lang="pt-BR" i="1">
                              <a:latin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+1)</m:t>
                          </m:r>
                        </m:e>
                      </m:d>
                      <m:r>
                        <a:rPr lang="pt-BR" b="0" i="1" smtClean="0">
                          <a:latin typeface="Cambria Math" panose="02040503050406030204" pitchFamily="18" charset="0"/>
                        </a:rPr>
                        <m:t>&lt;</m:t>
                      </m:r>
                      <m:r>
                        <a:rPr lang="pt-BR" i="1">
                          <a:latin typeface="Cambria Math" panose="02040503050406030204" pitchFamily="18" charset="0"/>
                        </a:rPr>
                        <m:t>𝑓</m:t>
                      </m:r>
                      <m:d>
                        <m:dPr>
                          <m:ctrlPr>
                            <a:rPr lang="pt-BR" i="1">
                              <a:latin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i="1">
                              <a:latin typeface="Cambria Math" panose="02040503050406030204" pitchFamily="18" charset="0"/>
                            </a:rPr>
                            <m:t>)</m:t>
                          </m:r>
                        </m:e>
                      </m:d>
                      <m:r>
                        <a:rPr lang="pt-BR" b="0" i="0"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≥0.</m:t>
                      </m:r>
                    </m:oMath>
                  </m:oMathPara>
                </a14:m>
                <a:endParaRPr lang="pt-BR" dirty="0"/>
              </a:p>
              <a:p>
                <a:r>
                  <a:rPr lang="pt-BR" dirty="0"/>
                  <a:t>As iterações se repetem até que o </a:t>
                </a:r>
                <a:r>
                  <a:rPr lang="pt-BR" b="1" i="1" dirty="0">
                    <a:solidFill>
                      <a:srgbClr val="00B050"/>
                    </a:solidFill>
                  </a:rPr>
                  <a:t>ponto de mínimo</a:t>
                </a:r>
                <a:r>
                  <a:rPr lang="pt-BR" dirty="0"/>
                  <a:t> seja atingido, ou seja,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b="0" i="1" smtClean="0">
                            <a:latin typeface="Cambria Math" panose="02040503050406030204" pitchFamily="18" charset="0"/>
                            <a:ea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i="1">
                            <a:latin typeface="Cambria Math" panose="02040503050406030204" pitchFamily="18" charset="0"/>
                          </a:rPr>
                          <m:t>)</m:t>
                        </m:r>
                      </m:e>
                    </m:d>
                    <m:r>
                      <a:rPr lang="pt-BR" b="0" i="1" smtClean="0">
                        <a:latin typeface="Cambria Math" panose="02040503050406030204" pitchFamily="18" charset="0"/>
                      </a:rPr>
                      <m:t>=0</m:t>
                    </m:r>
                  </m:oMath>
                </a14:m>
                <a:r>
                  <a:rPr lang="pt-BR" dirty="0"/>
                  <a:t> e, consequentemente, o argumento </a:t>
                </a:r>
                <a14:m>
                  <m:oMath xmlns:m="http://schemas.openxmlformats.org/officeDocument/2006/math">
                    <m:r>
                      <a:rPr lang="pt-BR" i="1">
                        <a:latin typeface="Cambria Math" panose="02040503050406030204" pitchFamily="18" charset="0"/>
                      </a:rPr>
                      <m:t>𝑥</m:t>
                    </m:r>
                  </m:oMath>
                </a14:m>
                <a:r>
                  <a:rPr lang="pt-BR" dirty="0"/>
                  <a:t> </a:t>
                </a:r>
                <a:r>
                  <a:rPr lang="pt-BR" b="1" i="1" dirty="0">
                    <a:solidFill>
                      <a:srgbClr val="00B050"/>
                    </a:solidFill>
                  </a:rPr>
                  <a:t>não sofra mais atualizações</a:t>
                </a:r>
                <a:r>
                  <a:rPr lang="pt-BR" dirty="0"/>
                  <a:t> (i.e., o algoritmo convergiu).</a:t>
                </a:r>
              </a:p>
              <a:p>
                <a:pPr lvl="1">
                  <a:buFont typeface="Wingdings" panose="05000000000000000000" pitchFamily="2" charset="2"/>
                  <a:buChar char="§"/>
                </a:pPr>
                <a:r>
                  <a:rPr lang="pt-BR" b="1" i="1" dirty="0">
                    <a:solidFill>
                      <a:srgbClr val="7030A0"/>
                    </a:solidFill>
                  </a:rPr>
                  <a:t>Convergência</a:t>
                </a:r>
                <a:r>
                  <a:rPr lang="pt-BR" dirty="0"/>
                  <a:t>: o valor da função </a:t>
                </a:r>
                <a14:m>
                  <m:oMath xmlns:m="http://schemas.openxmlformats.org/officeDocument/2006/math">
                    <m:r>
                      <a:rPr lang="pt-BR" i="1" smtClean="0">
                        <a:latin typeface="Cambria Math" panose="02040503050406030204" pitchFamily="18" charset="0"/>
                      </a:rPr>
                      <m:t>𝑓</m:t>
                    </m:r>
                    <m:r>
                      <a:rPr lang="pt-BR" i="1" smtClean="0">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a14:m>
                <a:r>
                  <a:rPr lang="pt-BR" dirty="0"/>
                  <a:t> entre iterações consecutivas é praticamente constante.</a:t>
                </a:r>
              </a:p>
            </p:txBody>
          </p:sp>
        </mc:Choice>
        <mc:Fallback xmlns="">
          <p:sp>
            <p:nvSpPr>
              <p:cNvPr id="3" name="Espaço Reservado para Conteúdo 2">
                <a:extLst>
                  <a:ext uri="{FF2B5EF4-FFF2-40B4-BE49-F238E27FC236}">
                    <a16:creationId xmlns:a16="http://schemas.microsoft.com/office/drawing/2014/main" id="{569AAC6D-0CCD-2E06-BFA4-6E0246B9218A}"/>
                  </a:ext>
                </a:extLst>
              </p:cNvPr>
              <p:cNvSpPr>
                <a:spLocks noGrp="1" noRot="1" noChangeAspect="1" noMove="1" noResize="1" noEditPoints="1" noAdjustHandles="1" noChangeArrowheads="1" noChangeShapeType="1" noTextEdit="1"/>
              </p:cNvSpPr>
              <p:nvPr>
                <p:ph idx="1"/>
              </p:nvPr>
            </p:nvSpPr>
            <p:spPr>
              <a:xfrm>
                <a:off x="838200" y="1825624"/>
                <a:ext cx="11169580" cy="5032375"/>
              </a:xfrm>
              <a:blipFill>
                <a:blip r:embed="rId3"/>
                <a:stretch>
                  <a:fillRect l="-983" t="-2663" r="-328" b="-1453"/>
                </a:stretch>
              </a:blipFill>
            </p:spPr>
            <p:txBody>
              <a:bodyPr/>
              <a:lstStyle/>
              <a:p>
                <a:r>
                  <a:rPr lang="pt-BR">
                    <a:noFill/>
                  </a:rPr>
                  <a:t> </a:t>
                </a:r>
              </a:p>
            </p:txBody>
          </p:sp>
        </mc:Fallback>
      </mc:AlternateContent>
      <p:sp>
        <p:nvSpPr>
          <p:cNvPr id="5" name="Elipse 4">
            <a:extLst>
              <a:ext uri="{FF2B5EF4-FFF2-40B4-BE49-F238E27FC236}">
                <a16:creationId xmlns:a16="http://schemas.microsoft.com/office/drawing/2014/main" id="{5B4BE48C-5213-0C81-37C5-98D6FAB1EF03}"/>
              </a:ext>
            </a:extLst>
          </p:cNvPr>
          <p:cNvSpPr/>
          <p:nvPr/>
        </p:nvSpPr>
        <p:spPr>
          <a:xfrm>
            <a:off x="6116519" y="3717889"/>
            <a:ext cx="371789" cy="32154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02397BD4-EF28-47CA-D754-5DD6EDAA2157}"/>
              </a:ext>
            </a:extLst>
          </p:cNvPr>
          <p:cNvSpPr txBox="1"/>
          <p:nvPr/>
        </p:nvSpPr>
        <p:spPr>
          <a:xfrm>
            <a:off x="6488308" y="3373422"/>
            <a:ext cx="2980798" cy="276999"/>
          </a:xfrm>
          <a:prstGeom prst="rect">
            <a:avLst/>
          </a:prstGeom>
          <a:noFill/>
        </p:spPr>
        <p:txBody>
          <a:bodyPr wrap="square" rtlCol="0">
            <a:spAutoFit/>
          </a:bodyPr>
          <a:lstStyle/>
          <a:p>
            <a:pPr algn="ctr"/>
            <a:r>
              <a:rPr lang="pt-BR" sz="1200" dirty="0"/>
              <a:t>Única diferença para o gradiente ascendente.</a:t>
            </a:r>
          </a:p>
        </p:txBody>
      </p:sp>
      <p:cxnSp>
        <p:nvCxnSpPr>
          <p:cNvPr id="8" name="Conector de Seta Reta 7">
            <a:extLst>
              <a:ext uri="{FF2B5EF4-FFF2-40B4-BE49-F238E27FC236}">
                <a16:creationId xmlns:a16="http://schemas.microsoft.com/office/drawing/2014/main" id="{F2FFCAA6-23E7-8F49-5BC6-6AE4F921BF4E}"/>
              </a:ext>
            </a:extLst>
          </p:cNvPr>
          <p:cNvCxnSpPr>
            <a:cxnSpLocks/>
          </p:cNvCxnSpPr>
          <p:nvPr/>
        </p:nvCxnSpPr>
        <p:spPr>
          <a:xfrm flipV="1">
            <a:off x="6302413" y="3581172"/>
            <a:ext cx="266027" cy="1367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206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8A3DC7-3410-C5B7-3093-134FCB12112B}"/>
              </a:ext>
            </a:extLst>
          </p:cNvPr>
          <p:cNvSpPr>
            <a:spLocks noGrp="1"/>
          </p:cNvSpPr>
          <p:nvPr>
            <p:ph type="title"/>
          </p:nvPr>
        </p:nvSpPr>
        <p:spPr/>
        <p:txBody>
          <a:bodyPr/>
          <a:lstStyle/>
          <a:p>
            <a:r>
              <a:rPr lang="pt-BR" dirty="0"/>
              <a:t>Observação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3F3EF0A-AE6A-9E35-D9BD-7F928E038002}"/>
                  </a:ext>
                </a:extLst>
              </p:cNvPr>
              <p:cNvSpPr>
                <a:spLocks noGrp="1"/>
              </p:cNvSpPr>
              <p:nvPr>
                <p:ph idx="1"/>
              </p:nvPr>
            </p:nvSpPr>
            <p:spPr>
              <a:xfrm>
                <a:off x="838199" y="1825624"/>
                <a:ext cx="11028903" cy="5032375"/>
              </a:xfrm>
            </p:spPr>
            <p:txBody>
              <a:bodyPr/>
              <a:lstStyle/>
              <a:p>
                <a:r>
                  <a:rPr lang="pt-BR" dirty="0"/>
                  <a:t>Os conceitos vistos até agora foram apresentados para uma função com um único argumento, </a:t>
                </a:r>
                <a14:m>
                  <m:oMath xmlns:m="http://schemas.openxmlformats.org/officeDocument/2006/math">
                    <m:r>
                      <a:rPr lang="pt-BR" i="1" smtClean="0">
                        <a:latin typeface="Cambria Math" panose="02040503050406030204" pitchFamily="18" charset="0"/>
                      </a:rPr>
                      <m:t>𝑓</m:t>
                    </m:r>
                    <m:r>
                      <a:rPr lang="pt-BR" i="1" smtClean="0">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a14:m>
                <a:r>
                  <a:rPr lang="pt-BR" dirty="0"/>
                  <a:t>.</a:t>
                </a:r>
              </a:p>
              <a:p>
                <a:r>
                  <a:rPr lang="pt-BR" dirty="0"/>
                  <a:t>Porém todos eles são válidos para funções com vários argumentos,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𝑓</m:t>
                        </m:r>
                        <m:r>
                          <a:rPr lang="pt-BR" i="1">
                            <a:latin typeface="Cambria Math" panose="02040503050406030204" pitchFamily="18" charset="0"/>
                          </a:rPr>
                          <m:t>(</m:t>
                        </m:r>
                        <m:r>
                          <a:rPr lang="pt-BR" b="0" i="1" smtClean="0">
                            <a:latin typeface="Cambria Math" panose="02040503050406030204" pitchFamily="18" charset="0"/>
                          </a:rPr>
                          <m:t>𝑥</m:t>
                        </m:r>
                      </m:e>
                      <m:sub>
                        <m:r>
                          <a:rPr lang="pt-BR" b="0" i="1" smtClean="0">
                            <a:latin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a:t>, ...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a:rPr lang="pt-BR" b="0" i="1" smtClean="0">
                        <a:latin typeface="Cambria Math" panose="02040503050406030204" pitchFamily="18" charset="0"/>
                      </a:rPr>
                      <m:t>)</m:t>
                    </m:r>
                  </m:oMath>
                </a14:m>
                <a:r>
                  <a:rPr lang="pt-BR" sz="2800" dirty="0"/>
                  <a:t>.</a:t>
                </a:r>
              </a:p>
              <a:p>
                <a:r>
                  <a:rPr lang="pt-BR" dirty="0"/>
                  <a:t>Esse será o caso das funções que iremos utilizar em breve.</a:t>
                </a:r>
                <a:endParaRPr lang="pt-BR" sz="2800" dirty="0"/>
              </a:p>
              <a:p>
                <a:endParaRPr lang="pt-BR" dirty="0"/>
              </a:p>
            </p:txBody>
          </p:sp>
        </mc:Choice>
        <mc:Fallback xmlns="">
          <p:sp>
            <p:nvSpPr>
              <p:cNvPr id="3" name="Espaço Reservado para Conteúdo 2">
                <a:extLst>
                  <a:ext uri="{FF2B5EF4-FFF2-40B4-BE49-F238E27FC236}">
                    <a16:creationId xmlns:a16="http://schemas.microsoft.com/office/drawing/2014/main" id="{13F3EF0A-AE6A-9E35-D9BD-7F928E038002}"/>
                  </a:ext>
                </a:extLst>
              </p:cNvPr>
              <p:cNvSpPr>
                <a:spLocks noGrp="1" noRot="1" noChangeAspect="1" noMove="1" noResize="1" noEditPoints="1" noAdjustHandles="1" noChangeArrowheads="1" noChangeShapeType="1" noTextEdit="1"/>
              </p:cNvSpPr>
              <p:nvPr>
                <p:ph idx="1"/>
              </p:nvPr>
            </p:nvSpPr>
            <p:spPr>
              <a:xfrm>
                <a:off x="838199" y="1825624"/>
                <a:ext cx="11028903" cy="5032375"/>
              </a:xfrm>
              <a:blipFill>
                <a:blip r:embed="rId2"/>
                <a:stretch>
                  <a:fillRect l="-939" t="-1937" r="-884"/>
                </a:stretch>
              </a:blipFill>
            </p:spPr>
            <p:txBody>
              <a:bodyPr/>
              <a:lstStyle/>
              <a:p>
                <a:r>
                  <a:rPr lang="pt-BR">
                    <a:noFill/>
                  </a:rPr>
                  <a:t> </a:t>
                </a:r>
              </a:p>
            </p:txBody>
          </p:sp>
        </mc:Fallback>
      </mc:AlternateContent>
    </p:spTree>
    <p:extLst>
      <p:ext uri="{BB962C8B-B14F-4D97-AF65-F5344CB8AC3E}">
        <p14:creationId xmlns:p14="http://schemas.microsoft.com/office/powerpoint/2010/main" val="4157107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938CEB06-A2E8-123C-DCB6-F03076203D36}"/>
              </a:ext>
            </a:extLst>
          </p:cNvPr>
          <p:cNvSpPr txBox="1">
            <a:spLocks/>
          </p:cNvSpPr>
          <p:nvPr/>
        </p:nvSpPr>
        <p:spPr>
          <a:xfrm>
            <a:off x="838200" y="1998496"/>
            <a:ext cx="10515600" cy="28610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4400" dirty="0"/>
              <a:t>Como neste curso queremos </a:t>
            </a:r>
            <a:r>
              <a:rPr lang="pt-BR" sz="4400" b="1" i="1" dirty="0">
                <a:solidFill>
                  <a:srgbClr val="00B050"/>
                </a:solidFill>
              </a:rPr>
              <a:t>minimizar a função de erro</a:t>
            </a:r>
            <a:r>
              <a:rPr lang="pt-BR" sz="4400" dirty="0"/>
              <a:t>, iremos focar no </a:t>
            </a:r>
            <a:r>
              <a:rPr lang="pt-BR" sz="4400" b="1" i="1" dirty="0">
                <a:solidFill>
                  <a:srgbClr val="00B050"/>
                </a:solidFill>
              </a:rPr>
              <a:t>gradiente descendente</a:t>
            </a:r>
            <a:r>
              <a:rPr lang="pt-BR" sz="4400" dirty="0"/>
              <a:t>.</a:t>
            </a:r>
          </a:p>
        </p:txBody>
      </p:sp>
    </p:spTree>
    <p:extLst>
      <p:ext uri="{BB962C8B-B14F-4D97-AF65-F5344CB8AC3E}">
        <p14:creationId xmlns:p14="http://schemas.microsoft.com/office/powerpoint/2010/main" val="92618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496E8C-D755-1048-828D-F7531AB4BDDA}"/>
              </a:ext>
            </a:extLst>
          </p:cNvPr>
          <p:cNvSpPr>
            <a:spLocks noGrp="1"/>
          </p:cNvSpPr>
          <p:nvPr>
            <p:ph type="title"/>
          </p:nvPr>
        </p:nvSpPr>
        <p:spPr/>
        <p:txBody>
          <a:bodyPr/>
          <a:lstStyle/>
          <a:p>
            <a:r>
              <a:rPr lang="pt-BR" dirty="0"/>
              <a:t>Características do gradiente descendente</a:t>
            </a:r>
          </a:p>
        </p:txBody>
      </p:sp>
      <p:sp>
        <p:nvSpPr>
          <p:cNvPr id="3" name="Espaço Reservado para Conteúdo 2">
            <a:extLst>
              <a:ext uri="{FF2B5EF4-FFF2-40B4-BE49-F238E27FC236}">
                <a16:creationId xmlns:a16="http://schemas.microsoft.com/office/drawing/2014/main" id="{86F3C74C-B4BD-6EF3-B7BA-A308F8F00CD7}"/>
              </a:ext>
            </a:extLst>
          </p:cNvPr>
          <p:cNvSpPr>
            <a:spLocks noGrp="1"/>
          </p:cNvSpPr>
          <p:nvPr>
            <p:ph idx="1"/>
          </p:nvPr>
        </p:nvSpPr>
        <p:spPr>
          <a:xfrm>
            <a:off x="838199" y="1825624"/>
            <a:ext cx="11059049" cy="5032375"/>
          </a:xfrm>
        </p:spPr>
        <p:txBody>
          <a:bodyPr>
            <a:normAutofit/>
          </a:bodyPr>
          <a:lstStyle/>
          <a:p>
            <a:r>
              <a:rPr lang="pt-BR" dirty="0"/>
              <a:t>Algoritmo </a:t>
            </a:r>
            <a:r>
              <a:rPr lang="pt-BR" b="1" i="1" dirty="0">
                <a:solidFill>
                  <a:srgbClr val="00B050"/>
                </a:solidFill>
              </a:rPr>
              <a:t>genérico de otimização</a:t>
            </a:r>
            <a:r>
              <a:rPr lang="pt-BR" dirty="0"/>
              <a:t>: pode ser aplicado não apenas a problemas de aprendizado de máquina, mas a </a:t>
            </a:r>
            <a:r>
              <a:rPr lang="pt-BR" b="1" i="1" dirty="0">
                <a:solidFill>
                  <a:srgbClr val="00B050"/>
                </a:solidFill>
              </a:rPr>
              <a:t>qualquer problema que envolva encontrar os parâmetros que minimizam uma função</a:t>
            </a:r>
            <a:r>
              <a:rPr lang="pt-BR" dirty="0"/>
              <a:t>.</a:t>
            </a:r>
          </a:p>
          <a:p>
            <a:r>
              <a:rPr lang="pt-BR" dirty="0"/>
              <a:t>O único requisito é que essa função</a:t>
            </a:r>
            <a:r>
              <a:rPr lang="pt-BR" b="1" i="1" dirty="0"/>
              <a:t> </a:t>
            </a:r>
            <a:r>
              <a:rPr lang="pt-BR" dirty="0"/>
              <a:t>seja </a:t>
            </a:r>
            <a:r>
              <a:rPr lang="pt-BR" b="1" i="1" dirty="0">
                <a:solidFill>
                  <a:srgbClr val="00B050"/>
                </a:solidFill>
              </a:rPr>
              <a:t>diferenciável</a:t>
            </a:r>
            <a:r>
              <a:rPr lang="pt-BR" dirty="0"/>
              <a:t>.</a:t>
            </a:r>
          </a:p>
          <a:p>
            <a:pPr lvl="1">
              <a:buFont typeface="Wingdings" panose="05000000000000000000" pitchFamily="2" charset="2"/>
              <a:buChar char="§"/>
            </a:pPr>
            <a:r>
              <a:rPr lang="pt-BR" dirty="0"/>
              <a:t>No caso da regressão linear, a função de erro deve ser diferenciável.</a:t>
            </a:r>
          </a:p>
          <a:p>
            <a:r>
              <a:rPr lang="pt-BR" dirty="0"/>
              <a:t>Escalona melhor do que o método da </a:t>
            </a:r>
            <a:r>
              <a:rPr lang="pt-BR" b="1" i="1" dirty="0"/>
              <a:t>equação normal </a:t>
            </a:r>
            <a:r>
              <a:rPr lang="pt-BR" dirty="0"/>
              <a:t>para grandes conjuntos de dados.</a:t>
            </a:r>
          </a:p>
          <a:p>
            <a:r>
              <a:rPr lang="pt-BR" dirty="0"/>
              <a:t>É de fácil implementação.</a:t>
            </a:r>
          </a:p>
          <a:p>
            <a:r>
              <a:rPr lang="pt-BR" dirty="0"/>
              <a:t>Não é necessário nos preocupar com matrizes </a:t>
            </a:r>
            <a:r>
              <a:rPr lang="pt-BR" dirty="0" err="1"/>
              <a:t>mal-condicionada</a:t>
            </a:r>
            <a:r>
              <a:rPr lang="pt-BR" dirty="0"/>
              <a:t>, ou seja, matrizes com determinante próximo de 0 (i.e., quase </a:t>
            </a:r>
            <a:r>
              <a:rPr lang="pt-BR" b="1" i="1" dirty="0"/>
              <a:t>singulares</a:t>
            </a:r>
            <a:r>
              <a:rPr lang="pt-BR" dirty="0"/>
              <a:t>).</a:t>
            </a:r>
          </a:p>
          <a:p>
            <a:r>
              <a:rPr lang="pt-BR" dirty="0"/>
              <a:t>Pode ser usado com modelos não-lineares.</a:t>
            </a:r>
          </a:p>
          <a:p>
            <a:endParaRPr lang="pt-BR" dirty="0"/>
          </a:p>
        </p:txBody>
      </p:sp>
    </p:spTree>
    <p:extLst>
      <p:ext uri="{BB962C8B-B14F-4D97-AF65-F5344CB8AC3E}">
        <p14:creationId xmlns:p14="http://schemas.microsoft.com/office/powerpoint/2010/main" val="188127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200" y="1825624"/>
            <a:ext cx="11145982" cy="5032375"/>
          </a:xfrm>
        </p:spPr>
        <p:txBody>
          <a:bodyPr/>
          <a:lstStyle/>
          <a:p>
            <a:r>
              <a:rPr lang="pt-BR" dirty="0"/>
              <a:t>Vimos a </a:t>
            </a:r>
            <a:r>
              <a:rPr lang="pt-BR" b="1" i="1" dirty="0"/>
              <a:t>motivação</a:t>
            </a:r>
            <a:r>
              <a:rPr lang="pt-BR" dirty="0"/>
              <a:t> por trás da </a:t>
            </a:r>
            <a:r>
              <a:rPr lang="pt-BR" b="1" i="1" dirty="0"/>
              <a:t>regressão linear</a:t>
            </a:r>
            <a:r>
              <a:rPr lang="pt-BR" dirty="0"/>
              <a:t>: encontrar funções que </a:t>
            </a:r>
            <a:r>
              <a:rPr lang="pt-BR" b="1" i="1" dirty="0">
                <a:solidFill>
                  <a:srgbClr val="00B050"/>
                </a:solidFill>
              </a:rPr>
              <a:t>aproximem o comportamento </a:t>
            </a:r>
            <a:r>
              <a:rPr lang="pt-BR" dirty="0"/>
              <a:t>de um conjunto de amostras (em geral ruidosas).</a:t>
            </a:r>
          </a:p>
          <a:p>
            <a:r>
              <a:rPr lang="pt-BR" dirty="0"/>
              <a:t>Definimos o </a:t>
            </a:r>
            <a:r>
              <a:rPr lang="pt-BR" b="1" i="1" dirty="0"/>
              <a:t>problema matematicamente</a:t>
            </a:r>
            <a:r>
              <a:rPr lang="pt-BR" dirty="0"/>
              <a:t>.</a:t>
            </a:r>
          </a:p>
          <a:p>
            <a:r>
              <a:rPr lang="pt-BR" dirty="0"/>
              <a:t>Vimos como resolver o problema da regressão, i.e., </a:t>
            </a:r>
            <a:r>
              <a:rPr lang="pt-BR" b="1" i="1" dirty="0"/>
              <a:t>encontrar os pesos do modelo, através da </a:t>
            </a:r>
            <a:r>
              <a:rPr lang="pt-BR" b="1" i="1" dirty="0">
                <a:solidFill>
                  <a:srgbClr val="00B050"/>
                </a:solidFill>
              </a:rPr>
              <a:t>equação normal e visualmente</a:t>
            </a:r>
            <a:r>
              <a:rPr lang="pt-BR" dirty="0"/>
              <a:t>.</a:t>
            </a:r>
          </a:p>
          <a:p>
            <a:r>
              <a:rPr lang="pt-BR" dirty="0"/>
              <a:t>Aprendemos o que é uma </a:t>
            </a:r>
            <a:r>
              <a:rPr lang="pt-BR" b="1" i="1" dirty="0"/>
              <a:t>superfície de erro</a:t>
            </a:r>
            <a:r>
              <a:rPr lang="pt-BR" dirty="0"/>
              <a:t>.</a:t>
            </a:r>
          </a:p>
          <a:p>
            <a:r>
              <a:rPr lang="pt-BR" dirty="0"/>
              <a:t>Discutimos algumas </a:t>
            </a:r>
            <a:r>
              <a:rPr lang="pt-BR" b="1" i="1" dirty="0"/>
              <a:t>desvantagens</a:t>
            </a:r>
            <a:r>
              <a:rPr lang="pt-BR" dirty="0"/>
              <a:t> (e.g. </a:t>
            </a:r>
            <a:r>
              <a:rPr lang="pt-BR" b="1" i="1" dirty="0"/>
              <a:t>complexidade e</a:t>
            </a:r>
            <a:r>
              <a:rPr lang="pt-BR" dirty="0"/>
              <a:t> </a:t>
            </a:r>
            <a:r>
              <a:rPr lang="pt-BR" b="1" i="1" dirty="0"/>
              <a:t>regressão não-linear</a:t>
            </a:r>
            <a:r>
              <a:rPr lang="pt-BR" dirty="0"/>
              <a:t>) da equação normal e vislumbramos uma solução para essas desvantagens, a qual discutiremos a seguir.</a:t>
            </a:r>
          </a:p>
        </p:txBody>
      </p:sp>
    </p:spTree>
    <p:extLst>
      <p:ext uri="{BB962C8B-B14F-4D97-AF65-F5344CB8AC3E}">
        <p14:creationId xmlns:p14="http://schemas.microsoft.com/office/powerpoint/2010/main" val="2495786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938CEB06-A2E8-123C-DCB6-F03076203D36}"/>
              </a:ext>
            </a:extLst>
          </p:cNvPr>
          <p:cNvSpPr txBox="1">
            <a:spLocks/>
          </p:cNvSpPr>
          <p:nvPr/>
        </p:nvSpPr>
        <p:spPr>
          <a:xfrm>
            <a:off x="838200" y="1446964"/>
            <a:ext cx="10515600" cy="44112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4400" i="1" dirty="0">
                <a:solidFill>
                  <a:srgbClr val="000000"/>
                </a:solidFill>
              </a:rPr>
              <a:t>C</a:t>
            </a:r>
            <a:r>
              <a:rPr lang="pt-BR" sz="4400" b="0" i="1" dirty="0">
                <a:solidFill>
                  <a:srgbClr val="000000"/>
                </a:solidFill>
                <a:effectLst/>
              </a:rPr>
              <a:t>omo aplicamos o algoritmo do </a:t>
            </a:r>
            <a:r>
              <a:rPr lang="pt-BR" sz="4400" b="1" i="1" dirty="0">
                <a:solidFill>
                  <a:srgbClr val="000000"/>
                </a:solidFill>
                <a:effectLst/>
              </a:rPr>
              <a:t>gradiente descendente </a:t>
            </a:r>
            <a:r>
              <a:rPr lang="pt-BR" sz="4400" b="0" i="1" dirty="0">
                <a:solidFill>
                  <a:srgbClr val="000000"/>
                </a:solidFill>
                <a:effectLst/>
              </a:rPr>
              <a:t>ao problema da </a:t>
            </a:r>
            <a:r>
              <a:rPr lang="pt-BR" sz="4400" b="1" i="1" dirty="0">
                <a:solidFill>
                  <a:srgbClr val="000000"/>
                </a:solidFill>
                <a:effectLst/>
              </a:rPr>
              <a:t>regressão linear</a:t>
            </a:r>
            <a:r>
              <a:rPr lang="pt-BR" sz="4400" i="1" dirty="0"/>
              <a:t>?</a:t>
            </a:r>
            <a:br>
              <a:rPr lang="pt-BR" sz="4400" i="1" dirty="0"/>
            </a:br>
            <a:endParaRPr lang="pt-BR" sz="4400" i="1" dirty="0"/>
          </a:p>
          <a:p>
            <a:pPr marL="0" indent="0" algn="ctr">
              <a:buNone/>
            </a:pPr>
            <a:r>
              <a:rPr lang="pt-BR" sz="4400" i="1" dirty="0"/>
              <a:t>Ou seja, como encontramos os </a:t>
            </a:r>
            <a:r>
              <a:rPr lang="pt-BR" sz="4400" b="1" i="1" dirty="0">
                <a:solidFill>
                  <a:srgbClr val="00B050"/>
                </a:solidFill>
              </a:rPr>
              <a:t>pesos da função hipótese</a:t>
            </a:r>
            <a:r>
              <a:rPr lang="pt-BR" sz="4400" i="1" dirty="0"/>
              <a:t> usando o gradiente descendente?</a:t>
            </a:r>
          </a:p>
        </p:txBody>
      </p:sp>
    </p:spTree>
    <p:extLst>
      <p:ext uri="{BB962C8B-B14F-4D97-AF65-F5344CB8AC3E}">
        <p14:creationId xmlns:p14="http://schemas.microsoft.com/office/powerpoint/2010/main" val="2268281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170919-7F72-4A9E-70CE-B834B0C1C4EF}"/>
              </a:ext>
            </a:extLst>
          </p:cNvPr>
          <p:cNvSpPr>
            <a:spLocks noGrp="1"/>
          </p:cNvSpPr>
          <p:nvPr>
            <p:ph type="title"/>
          </p:nvPr>
        </p:nvSpPr>
        <p:spPr/>
        <p:txBody>
          <a:bodyPr/>
          <a:lstStyle/>
          <a:p>
            <a:r>
              <a:rPr lang="pt-BR" dirty="0"/>
              <a:t>O algoritmo do gradiente do descendente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0B879D4-E78F-668E-0E3E-6B34B203EC6C}"/>
                  </a:ext>
                </a:extLst>
              </p:cNvPr>
              <p:cNvSpPr>
                <a:spLocks noGrp="1"/>
              </p:cNvSpPr>
              <p:nvPr>
                <p:ph idx="1"/>
              </p:nvPr>
            </p:nvSpPr>
            <p:spPr>
              <a:xfrm>
                <a:off x="838199" y="4593608"/>
                <a:ext cx="11079145" cy="2264391"/>
              </a:xfrm>
            </p:spPr>
            <p:txBody>
              <a:bodyPr>
                <a:normAutofit/>
              </a:bodyPr>
              <a:lstStyle/>
              <a:p>
                <a:r>
                  <a:rPr lang="pt-BR" b="1" dirty="0"/>
                  <a:t>OBS</a:t>
                </a:r>
                <a:r>
                  <a:rPr lang="pt-BR" dirty="0"/>
                  <a:t>.: O </a:t>
                </a:r>
                <a:r>
                  <a:rPr lang="pt-BR" b="1" i="1" dirty="0">
                    <a:solidFill>
                      <a:srgbClr val="00B050"/>
                    </a:solidFill>
                  </a:rPr>
                  <a:t>passo de aprendizagem</a:t>
                </a:r>
                <a:r>
                  <a:rPr lang="pt-BR" dirty="0"/>
                  <a:t>, </a:t>
                </a:r>
                <a14:m>
                  <m:oMath xmlns:m="http://schemas.openxmlformats.org/officeDocument/2006/math">
                    <m:r>
                      <a:rPr lang="pt-BR" sz="2800" i="1" smtClean="0">
                        <a:latin typeface="Cambria Math" panose="02040503050406030204" pitchFamily="18" charset="0"/>
                        <a:ea typeface="Cambria Math" panose="02040503050406030204" pitchFamily="18" charset="0"/>
                      </a:rPr>
                      <m:t>𝛼</m:t>
                    </m:r>
                  </m:oMath>
                </a14:m>
                <a:r>
                  <a:rPr lang="pt-BR" dirty="0"/>
                  <a:t>, dita o tamanho do deslocamento dado na direção oposta a apontada pelo </a:t>
                </a:r>
                <a:r>
                  <a:rPr lang="pt-BR" b="1" i="1" dirty="0"/>
                  <a:t>vetor</a:t>
                </a:r>
                <a:r>
                  <a:rPr lang="pt-BR" dirty="0"/>
                  <a:t> </a:t>
                </a:r>
                <a:r>
                  <a:rPr lang="pt-BR" b="1" i="1" dirty="0"/>
                  <a:t>gradiente</a:t>
                </a:r>
                <a:r>
                  <a:rPr lang="pt-BR" dirty="0"/>
                  <a:t>.</a:t>
                </a:r>
              </a:p>
              <a:p>
                <a:r>
                  <a:rPr lang="pt-BR" dirty="0"/>
                  <a:t>Na sequência, encontraremos o </a:t>
                </a:r>
                <a:r>
                  <a:rPr lang="pt-BR" b="1" i="1" dirty="0"/>
                  <a:t>vetor gradiente</a:t>
                </a:r>
                <a:r>
                  <a:rPr lang="pt-BR" dirty="0"/>
                  <a:t> da </a:t>
                </a:r>
                <a:r>
                  <a:rPr lang="pt-BR" b="1" i="1" dirty="0"/>
                  <a:t>função de erro</a:t>
                </a:r>
                <a:r>
                  <a:rPr lang="pt-BR" dirty="0"/>
                  <a:t>.</a:t>
                </a:r>
              </a:p>
            </p:txBody>
          </p:sp>
        </mc:Choice>
        <mc:Fallback xmlns="">
          <p:sp>
            <p:nvSpPr>
              <p:cNvPr id="3" name="Espaço Reservado para Conteúdo 2">
                <a:extLst>
                  <a:ext uri="{FF2B5EF4-FFF2-40B4-BE49-F238E27FC236}">
                    <a16:creationId xmlns:a16="http://schemas.microsoft.com/office/drawing/2014/main" id="{70B879D4-E78F-668E-0E3E-6B34B203EC6C}"/>
                  </a:ext>
                </a:extLst>
              </p:cNvPr>
              <p:cNvSpPr>
                <a:spLocks noGrp="1" noRot="1" noChangeAspect="1" noMove="1" noResize="1" noEditPoints="1" noAdjustHandles="1" noChangeArrowheads="1" noChangeShapeType="1" noTextEdit="1"/>
              </p:cNvSpPr>
              <p:nvPr>
                <p:ph idx="1"/>
              </p:nvPr>
            </p:nvSpPr>
            <p:spPr>
              <a:xfrm>
                <a:off x="838199" y="4593608"/>
                <a:ext cx="11079145" cy="2264391"/>
              </a:xfrm>
              <a:blipFill>
                <a:blip r:embed="rId3"/>
                <a:stretch>
                  <a:fillRect l="-935" t="-458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11492AC-9AA7-E1FA-2B1C-77DD666FCE33}"/>
                  </a:ext>
                </a:extLst>
              </p:cNvPr>
              <p:cNvSpPr/>
              <p:nvPr/>
            </p:nvSpPr>
            <p:spPr>
              <a:xfrm>
                <a:off x="134816" y="2288644"/>
                <a:ext cx="8223924" cy="1474378"/>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o</m:t>
                    </m:r>
                    <m:r>
                      <a:rPr lang="pt-BR" sz="2000" b="0" i="0" dirty="0" smtClean="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vetor</m:t>
                    </m:r>
                    <m:r>
                      <a:rPr lang="pt-BR" sz="2000" b="0" i="0" dirty="0" smtClean="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de</m:t>
                    </m:r>
                    <m:r>
                      <a:rPr lang="pt-BR" sz="2000" b="0" i="0" dirty="0" smtClean="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pesos</m:t>
                    </m:r>
                    <m:r>
                      <a:rPr lang="pt-BR" sz="2000" b="0" i="0" dirty="0" smtClean="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aleat</m:t>
                    </m:r>
                    <m:r>
                      <a:rPr lang="pt-BR" sz="2000" b="0" i="0" dirty="0" smtClean="0">
                        <a:latin typeface="Cambria Math" panose="02040503050406030204" pitchFamily="18" charset="0"/>
                        <a:ea typeface="Cambria Math" panose="02040503050406030204" pitchFamily="18" charset="0"/>
                      </a:rPr>
                      <m:t>ó</m:t>
                    </m:r>
                    <m:r>
                      <m:rPr>
                        <m:sty m:val="p"/>
                      </m:rPr>
                      <a:rPr lang="pt-BR" sz="2000" b="0" i="0" dirty="0" smtClean="0">
                        <a:latin typeface="Cambria Math" panose="02040503050406030204" pitchFamily="18" charset="0"/>
                        <a:ea typeface="Cambria Math" panose="02040503050406030204" pitchFamily="18" charset="0"/>
                      </a:rPr>
                      <m:t>rio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pesos</m:t>
                    </m:r>
                  </m:oMath>
                </a14:m>
                <a:endParaRPr lang="pt-BR" sz="2000" b="0" dirty="0">
                  <a:ea typeface="Cambria Math" panose="02040503050406030204" pitchFamily="18" charset="0"/>
                </a:endParaRPr>
              </a:p>
              <a:p>
                <a:r>
                  <a:rPr lang="pt-BR" sz="2000" b="1" dirty="0">
                    <a:latin typeface="Cambria Math" panose="02040503050406030204" pitchFamily="18" charset="0"/>
                    <a:ea typeface="Cambria Math" panose="02040503050406030204" pitchFamily="18" charset="0"/>
                  </a:rPr>
                  <a:t>loop até </a:t>
                </a:r>
                <a:r>
                  <a:rPr lang="pt-BR" sz="2000" dirty="0">
                    <a:latin typeface="Cambria Math" panose="02040503050406030204" pitchFamily="18" charset="0"/>
                    <a:ea typeface="Cambria Math" panose="02040503050406030204" pitchFamily="18" charset="0"/>
                  </a:rPr>
                  <a:t>convergir </a:t>
                </a:r>
                <a:r>
                  <a:rPr lang="pt-BR" sz="2000" b="1" dirty="0">
                    <a:latin typeface="Cambria Math" panose="02040503050406030204" pitchFamily="18" charset="0"/>
                    <a:ea typeface="Cambria Math" panose="02040503050406030204" pitchFamily="18" charset="0"/>
                  </a:rPr>
                  <a:t>ou </a:t>
                </a:r>
                <a:r>
                  <a:rPr lang="pt-BR" sz="2000" dirty="0">
                    <a:latin typeface="Cambria Math" panose="02040503050406030204" pitchFamily="18" charset="0"/>
                    <a:ea typeface="Cambria Math" panose="02040503050406030204" pitchFamily="18" charset="0"/>
                  </a:rPr>
                  <a:t>atingir o número máximo de iterações </a:t>
                </a:r>
                <a:r>
                  <a:rPr lang="pt-BR" sz="2000" b="1" dirty="0">
                    <a:latin typeface="Cambria Math" panose="02040503050406030204" pitchFamily="18" charset="0"/>
                    <a:ea typeface="Cambria Math" panose="02040503050406030204" pitchFamily="18" charset="0"/>
                  </a:rPr>
                  <a:t>do</a:t>
                </a:r>
              </a:p>
              <a:p>
                <a:r>
                  <a:rPr lang="pt-BR" sz="2000" dirty="0">
                    <a:latin typeface="Cambria Math" panose="02040503050406030204" pitchFamily="18" charset="0"/>
                    <a:ea typeface="Cambria Math" panose="02040503050406030204" pitchFamily="18" charset="0"/>
                  </a:rPr>
                  <a:t>	</a:t>
                </a:r>
                <a14:m>
                  <m:oMath xmlns:m="http://schemas.openxmlformats.org/officeDocument/2006/math">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r>
                  <a:rPr lang="pt-BR" sz="2000" b="1" dirty="0">
                    <a:latin typeface="Cambria Math" panose="02040503050406030204" pitchFamily="18" charset="0"/>
                  </a:rPr>
                  <a:t> </a:t>
                </a:r>
                <a14:m>
                  <m:oMath xmlns:m="http://schemas.openxmlformats.org/officeDocument/2006/math">
                    <m:r>
                      <a:rPr lang="en-US" sz="2000" b="1" i="1" dirty="0">
                        <a:latin typeface="Cambria Math" panose="02040503050406030204" pitchFamily="18" charset="0"/>
                        <a:ea typeface="Cambria Math" panose="02040503050406030204" pitchFamily="18" charset="0"/>
                      </a:rPr>
                      <m:t>← </m:t>
                    </m:r>
                  </m:oMath>
                </a14:m>
                <a:r>
                  <a:rPr lang="pt-BR" sz="2000" dirty="0">
                    <a:latin typeface="Cambria Math" panose="02040503050406030204" pitchFamily="18" charset="0"/>
                    <a:ea typeface="Cambria Math" panose="02040503050406030204" pitchFamily="18" charset="0"/>
                  </a:rPr>
                  <a:t>cálculo do vetor gradiente</a:t>
                </a:r>
                <a:r>
                  <a:rPr lang="pt-BR" sz="2000" dirty="0">
                    <a:ea typeface="Cambria Math" panose="02040503050406030204" pitchFamily="18" charset="0"/>
                  </a:rPr>
                  <a:t>, </a:t>
                </a:r>
                <a14:m>
                  <m:oMath xmlns:m="http://schemas.openxmlformats.org/officeDocument/2006/math">
                    <m:f>
                      <m:fPr>
                        <m:ctrlPr>
                          <a:rPr lang="pt-BR" sz="2000" i="1">
                            <a:latin typeface="Cambria Math" panose="02040503050406030204" pitchFamily="18" charset="0"/>
                            <a:ea typeface="Cambria Math" panose="02040503050406030204" pitchFamily="18" charset="0"/>
                          </a:rPr>
                        </m:ctrlPr>
                      </m:fPr>
                      <m:num>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d>
                          <m:dPr>
                            <m:ctrlPr>
                              <a:rPr lang="pt-BR" sz="2000" i="1">
                                <a:latin typeface="Cambria Math" panose="02040503050406030204" pitchFamily="18" charset="0"/>
                                <a:ea typeface="Cambria Math" panose="02040503050406030204" pitchFamily="18" charset="0"/>
                              </a:rPr>
                            </m:ctrlPr>
                          </m:dPr>
                          <m:e>
                            <m:r>
                              <a:rPr lang="pt-BR" sz="2000" b="1" i="1">
                                <a:latin typeface="Cambria Math" panose="02040503050406030204" pitchFamily="18" charset="0"/>
                                <a:ea typeface="Cambria Math" panose="02040503050406030204" pitchFamily="18" charset="0"/>
                              </a:rPr>
                              <m:t>𝒂</m:t>
                            </m:r>
                          </m:e>
                        </m:d>
                      </m:num>
                      <m:den>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rPr>
                          <m:t>𝒂</m:t>
                        </m:r>
                      </m:den>
                    </m:f>
                  </m:oMath>
                </a14:m>
                <a:endParaRPr lang="pt-BR" sz="2000" dirty="0">
                  <a:latin typeface="Cambria Math" panose="02040503050406030204" pitchFamily="18" charset="0"/>
                  <a:ea typeface="Cambria Math" panose="02040503050406030204" pitchFamily="18" charset="0"/>
                </a:endParaRPr>
              </a:p>
              <a:p>
                <a:r>
                  <a:rPr lang="en-US" sz="2000" dirty="0"/>
                  <a:t>	</a:t>
                </a:r>
                <a14:m>
                  <m:oMath xmlns:m="http://schemas.openxmlformats.org/officeDocument/2006/math">
                    <m:r>
                      <a:rPr lang="pt-BR" sz="2000" b="1" i="1">
                        <a:latin typeface="Cambria Math" panose="02040503050406030204" pitchFamily="18" charset="0"/>
                      </a:rPr>
                      <m:t>𝒂</m:t>
                    </m:r>
                    <m:r>
                      <a:rPr lang="en-US" sz="2000" b="1" i="1">
                        <a:latin typeface="Cambria Math" panose="02040503050406030204" pitchFamily="18" charset="0"/>
                        <a:ea typeface="Cambria Math" panose="02040503050406030204" pitchFamily="18" charset="0"/>
                      </a:rPr>
                      <m:t>←</m:t>
                    </m:r>
                    <m:r>
                      <a:rPr lang="pt-BR" sz="2000" b="1" i="1">
                        <a:latin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r>
                  <a:rPr lang="nl-BE" sz="1600" dirty="0"/>
                  <a:t> </a:t>
                </a:r>
                <a:r>
                  <a:rPr lang="nl-BE" sz="2000" dirty="0">
                    <a:latin typeface="Cambria Math" panose="02040503050406030204" pitchFamily="18" charset="0"/>
                    <a:ea typeface="Cambria Math" panose="02040503050406030204" pitchFamily="18" charset="0"/>
                  </a:rPr>
                  <a:t>(</a:t>
                </a:r>
                <a:r>
                  <a:rPr lang="nl-BE" sz="2000" b="1" i="1" dirty="0">
                    <a:solidFill>
                      <a:srgbClr val="0070C0"/>
                    </a:solidFill>
                    <a:latin typeface="Cambria Math" panose="02040503050406030204" pitchFamily="18" charset="0"/>
                    <a:ea typeface="Cambria Math" panose="02040503050406030204" pitchFamily="18" charset="0"/>
                  </a:rPr>
                  <a:t>regra de atualização dos pesos</a:t>
                </a:r>
                <a:r>
                  <a:rPr lang="nl-BE" sz="2000" dirty="0">
                    <a:latin typeface="Cambria Math" panose="02040503050406030204" pitchFamily="18" charset="0"/>
                    <a:ea typeface="Cambria Math" panose="02040503050406030204" pitchFamily="18" charset="0"/>
                  </a:rPr>
                  <a:t>)</a:t>
                </a:r>
              </a:p>
            </p:txBody>
          </p:sp>
        </mc:Choice>
        <mc:Fallback xmlns="">
          <p:sp>
            <p:nvSpPr>
              <p:cNvPr id="4" name="Rectangle 3">
                <a:extLst>
                  <a:ext uri="{FF2B5EF4-FFF2-40B4-BE49-F238E27FC236}">
                    <a16:creationId xmlns:a16="http://schemas.microsoft.com/office/drawing/2014/main" id="{D11492AC-9AA7-E1FA-2B1C-77DD666FCE33}"/>
                  </a:ext>
                </a:extLst>
              </p:cNvPr>
              <p:cNvSpPr>
                <a:spLocks noRot="1" noChangeAspect="1" noMove="1" noResize="1" noEditPoints="1" noAdjustHandles="1" noChangeArrowheads="1" noChangeShapeType="1" noTextEdit="1"/>
              </p:cNvSpPr>
              <p:nvPr/>
            </p:nvSpPr>
            <p:spPr>
              <a:xfrm>
                <a:off x="134816" y="2288644"/>
                <a:ext cx="8223924" cy="1474378"/>
              </a:xfrm>
              <a:prstGeom prst="rect">
                <a:avLst/>
              </a:prstGeom>
              <a:blipFill>
                <a:blip r:embed="rId4"/>
                <a:stretch>
                  <a:fillRect l="-666" b="-5328"/>
                </a:stretch>
              </a:blipFill>
              <a:ln>
                <a:solidFill>
                  <a:schemeClr val="tx1"/>
                </a:solidFill>
              </a:ln>
            </p:spPr>
            <p:txBody>
              <a:bodyPr/>
              <a:lstStyle/>
              <a:p>
                <a:r>
                  <a:rPr lang="pt-BR">
                    <a:noFill/>
                  </a:rPr>
                  <a:t> </a:t>
                </a:r>
              </a:p>
            </p:txBody>
          </p:sp>
        </mc:Fallback>
      </mc:AlternateContent>
      <p:pic>
        <p:nvPicPr>
          <p:cNvPr id="5" name="Picture 5">
            <a:extLst>
              <a:ext uri="{FF2B5EF4-FFF2-40B4-BE49-F238E27FC236}">
                <a16:creationId xmlns:a16="http://schemas.microsoft.com/office/drawing/2014/main" id="{17772289-26AB-6310-C7E0-257BB687CC30}"/>
              </a:ext>
            </a:extLst>
          </p:cNvPr>
          <p:cNvPicPr>
            <a:picLocks noChangeAspect="1"/>
          </p:cNvPicPr>
          <p:nvPr/>
        </p:nvPicPr>
        <p:blipFill rotWithShape="1">
          <a:blip r:embed="rId5">
            <a:extLst>
              <a:ext uri="{28A0092B-C50C-407E-A947-70E740481C1C}">
                <a14:useLocalDpi xmlns:a14="http://schemas.microsoft.com/office/drawing/2010/main" val="0"/>
              </a:ext>
            </a:extLst>
          </a:blip>
          <a:srcRect t="48368" r="2754" b="1527"/>
          <a:stretch/>
        </p:blipFill>
        <p:spPr>
          <a:xfrm>
            <a:off x="8830547" y="2076116"/>
            <a:ext cx="3226637" cy="2120496"/>
          </a:xfrm>
          <a:prstGeom prst="rect">
            <a:avLst/>
          </a:prstGeom>
        </p:spPr>
      </p:pic>
      <p:sp>
        <p:nvSpPr>
          <p:cNvPr id="6" name="Seta: para a Direita 5">
            <a:extLst>
              <a:ext uri="{FF2B5EF4-FFF2-40B4-BE49-F238E27FC236}">
                <a16:creationId xmlns:a16="http://schemas.microsoft.com/office/drawing/2014/main" id="{5F262DCD-E874-A929-9087-AED5FF9F773D}"/>
              </a:ext>
            </a:extLst>
          </p:cNvPr>
          <p:cNvSpPr/>
          <p:nvPr/>
        </p:nvSpPr>
        <p:spPr>
          <a:xfrm>
            <a:off x="8440616" y="2823582"/>
            <a:ext cx="359787" cy="4823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07599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A65558-3D14-0478-D170-D74E5487F54F}"/>
              </a:ext>
            </a:extLst>
          </p:cNvPr>
          <p:cNvSpPr>
            <a:spLocks noGrp="1"/>
          </p:cNvSpPr>
          <p:nvPr>
            <p:ph type="title"/>
          </p:nvPr>
        </p:nvSpPr>
        <p:spPr/>
        <p:txBody>
          <a:bodyPr/>
          <a:lstStyle/>
          <a:p>
            <a:r>
              <a:rPr lang="pt-BR" dirty="0"/>
              <a:t>Calculando 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E79540-B9F5-F7ED-2DD8-EAD3ABC204C2}"/>
                  </a:ext>
                </a:extLst>
              </p:cNvPr>
              <p:cNvSpPr>
                <a:spLocks noGrp="1"/>
              </p:cNvSpPr>
              <p:nvPr>
                <p:ph idx="1"/>
              </p:nvPr>
            </p:nvSpPr>
            <p:spPr>
              <a:xfrm>
                <a:off x="838199" y="1825624"/>
                <a:ext cx="11139435" cy="5032375"/>
              </a:xfrm>
            </p:spPr>
            <p:txBody>
              <a:bodyPr>
                <a:normAutofit/>
              </a:bodyPr>
              <a:lstStyle/>
              <a:p>
                <a:r>
                  <a:rPr lang="pt-BR" dirty="0"/>
                  <a:t>Para calcularmos o vetor gradiente, vamos considerar o EQM como função de erro e a função do hiperplano como função hipótese:</a:t>
                </a:r>
              </a:p>
              <a:p>
                <a:pPr marL="0" indent="0">
                  <a:buNone/>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𝐾</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𝑖</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𝐾</m:t>
                    </m:r>
                  </m:oMath>
                </a14:m>
                <a:r>
                  <a:rPr lang="pt-BR" dirty="0"/>
                  <a:t> é o número </a:t>
                </a:r>
                <a:r>
                  <a:rPr lang="pt-BR" b="1" i="1" dirty="0"/>
                  <a:t>atributos</a:t>
                </a:r>
                <a:r>
                  <a:rPr lang="pt-BR" dirty="0"/>
                  <a:t>,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𝑖</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𝑖</m:t>
                    </m:r>
                  </m:oMath>
                </a14:m>
                <a:r>
                  <a:rPr lang="pt-BR" dirty="0"/>
                  <a:t> são os pesos e entradas da função, respectivamente,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=1</m:t>
                    </m:r>
                  </m:oMath>
                </a14:m>
                <a:r>
                  <a:rPr lang="pt-BR" dirty="0"/>
                  <a:t> (</a:t>
                </a:r>
                <a:r>
                  <a:rPr lang="pt-BR" b="1" i="1" dirty="0"/>
                  <a:t>atributo de bias</a:t>
                </a:r>
                <a:r>
                  <a:rPr lang="pt-BR" dirty="0"/>
                  <a:t>) e </a:t>
                </a:r>
                <a14:m>
                  <m:oMath xmlns:m="http://schemas.openxmlformats.org/officeDocument/2006/math">
                    <m:r>
                      <a:rPr lang="pt-BR" b="1" i="1">
                        <a:latin typeface="Cambria Math" panose="02040503050406030204" pitchFamily="18" charset="0"/>
                      </a:rPr>
                      <m:t>𝒂</m:t>
                    </m:r>
                  </m:oMath>
                </a14:m>
                <a:r>
                  <a:rPr lang="pt-BR" dirty="0"/>
                  <a:t> e </a:t>
                </a:r>
                <a14:m>
                  <m:oMath xmlns:m="http://schemas.openxmlformats.org/officeDocument/2006/math">
                    <m:r>
                      <a:rPr lang="pt-BR" b="1" i="1">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pt-BR" dirty="0"/>
                  <a:t> são vetores coluna com todos os pesos e entradas, respectivamente.</a:t>
                </a:r>
              </a:p>
              <a:p>
                <a:r>
                  <a:rPr lang="pt-BR" dirty="0"/>
                  <a:t>Agora podemos encontrar o vetor gradiente.</a:t>
                </a:r>
              </a:p>
            </p:txBody>
          </p:sp>
        </mc:Choice>
        <mc:Fallback xmlns="">
          <p:sp>
            <p:nvSpPr>
              <p:cNvPr id="3" name="Espaço Reservado para Conteúdo 2">
                <a:extLst>
                  <a:ext uri="{FF2B5EF4-FFF2-40B4-BE49-F238E27FC236}">
                    <a16:creationId xmlns:a16="http://schemas.microsoft.com/office/drawing/2014/main" id="{A1E79540-B9F5-F7ED-2DD8-EAD3ABC204C2}"/>
                  </a:ext>
                </a:extLst>
              </p:cNvPr>
              <p:cNvSpPr>
                <a:spLocks noGrp="1" noRot="1" noChangeAspect="1" noMove="1" noResize="1" noEditPoints="1" noAdjustHandles="1" noChangeArrowheads="1" noChangeShapeType="1" noTextEdit="1"/>
              </p:cNvSpPr>
              <p:nvPr>
                <p:ph idx="1"/>
              </p:nvPr>
            </p:nvSpPr>
            <p:spPr>
              <a:xfrm>
                <a:off x="838199" y="1825624"/>
                <a:ext cx="11139435" cy="5032375"/>
              </a:xfrm>
              <a:blipFill>
                <a:blip r:embed="rId2"/>
                <a:stretch>
                  <a:fillRect l="-1094" t="-1937" r="-1805"/>
                </a:stretch>
              </a:blipFill>
            </p:spPr>
            <p:txBody>
              <a:bodyPr/>
              <a:lstStyle/>
              <a:p>
                <a:r>
                  <a:rPr lang="pt-BR">
                    <a:noFill/>
                  </a:rPr>
                  <a:t> </a:t>
                </a:r>
              </a:p>
            </p:txBody>
          </p:sp>
        </mc:Fallback>
      </mc:AlternateContent>
    </p:spTree>
    <p:extLst>
      <p:ext uri="{BB962C8B-B14F-4D97-AF65-F5344CB8AC3E}">
        <p14:creationId xmlns:p14="http://schemas.microsoft.com/office/powerpoint/2010/main" val="1785129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86E35-2132-957C-5119-8416C939A543}"/>
              </a:ext>
            </a:extLst>
          </p:cNvPr>
          <p:cNvSpPr>
            <a:spLocks noGrp="1"/>
          </p:cNvSpPr>
          <p:nvPr>
            <p:ph type="title"/>
          </p:nvPr>
        </p:nvSpPr>
        <p:spPr/>
        <p:txBody>
          <a:bodyPr/>
          <a:lstStyle/>
          <a:p>
            <a:r>
              <a:rPr lang="pt-BR" dirty="0"/>
              <a:t>Calculando 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5EC678-4C25-1184-B2F1-399C0F236041}"/>
                  </a:ext>
                </a:extLst>
              </p:cNvPr>
              <p:cNvSpPr>
                <a:spLocks noGrp="1"/>
              </p:cNvSpPr>
              <p:nvPr>
                <p:ph idx="1"/>
              </p:nvPr>
            </p:nvSpPr>
            <p:spPr>
              <a:xfrm>
                <a:off x="838199" y="1777430"/>
                <a:ext cx="11223662" cy="5080570"/>
              </a:xfrm>
            </p:spPr>
            <p:txBody>
              <a:bodyPr>
                <a:normAutofit lnSpcReduction="10000"/>
              </a:bodyPr>
              <a:lstStyle/>
              <a:p>
                <a:r>
                  <a:rPr lang="pt-BR" dirty="0"/>
                  <a:t>O </a:t>
                </a:r>
                <a:r>
                  <a:rPr lang="pt-BR" b="1" i="1" dirty="0"/>
                  <a:t>vetor gradiente </a:t>
                </a:r>
                <a:r>
                  <a:rPr lang="pt-BR" dirty="0"/>
                  <a:t>da</a:t>
                </a:r>
                <a:r>
                  <a:rPr lang="pt-BR" b="1" i="1" dirty="0"/>
                  <a:t> função de erro em relação aos pesos </a:t>
                </a:r>
                <a:r>
                  <a:rPr lang="pt-BR" dirty="0"/>
                  <a:t>é dado por</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num>
                        <m:den>
                          <m:r>
                            <a:rPr lang="pt-BR" i="1">
                              <a:latin typeface="Cambria Math" panose="02040503050406030204" pitchFamily="18" charset="0"/>
                            </a:rPr>
                            <m:t>𝜕</m:t>
                          </m:r>
                          <m:r>
                            <a:rPr lang="pt-BR" b="1" i="1">
                              <a:latin typeface="Cambria Math" panose="02040503050406030204" pitchFamily="18" charset="0"/>
                            </a:rPr>
                            <m:t>𝒂</m:t>
                          </m:r>
                        </m:den>
                      </m:f>
                      <m:d>
                        <m:dPr>
                          <m:begChr m:val="["/>
                          <m:endChr m:val="]"/>
                          <m:ctrlPr>
                            <a:rPr lang="pt-BR" b="1"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e>
                          </m:nary>
                        </m:e>
                      </m:d>
                    </m:oMath>
                  </m:oMathPara>
                </a14:m>
                <a:endParaRPr lang="pt-BR" b="1" i="1" dirty="0">
                  <a:latin typeface="Cambria Math" panose="02040503050406030204" pitchFamily="18" charset="0"/>
                </a:endParaRPr>
              </a:p>
              <a:p>
                <a:pPr marL="0" indent="0">
                  <a:buNone/>
                </a:pPr>
                <a:endParaRPr lang="pt-BR" sz="10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nary>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r>
                            <a:rPr lang="pt-BR" b="1" i="1">
                              <a:latin typeface="Cambria Math" panose="02040503050406030204" pitchFamily="18" charset="0"/>
                            </a:rPr>
                            <m:t>𝑿</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b="1" i="1">
                                  <a:latin typeface="Cambria Math" panose="02040503050406030204" pitchFamily="18" charset="0"/>
                                </a:rPr>
                                <m:t>𝒚</m:t>
                              </m:r>
                            </m:e>
                          </m:acc>
                        </m:e>
                      </m:d>
                      <m:r>
                        <a:rPr lang="pt-BR" b="0" i="1" smtClean="0">
                          <a:latin typeface="Cambria Math" panose="02040503050406030204" pitchFamily="18" charset="0"/>
                        </a:rPr>
                        <m:t>,</m:t>
                      </m:r>
                    </m:oMath>
                  </m:oMathPara>
                </a14:m>
                <a:endParaRPr lang="pt-BR" dirty="0"/>
              </a:p>
              <a:p>
                <a:pPr marL="0" indent="0">
                  <a:buNone/>
                </a:pPr>
                <a:r>
                  <a:rPr lang="nl-BE" dirty="0"/>
                  <a:t>onde </a:t>
                </a:r>
                <a14:m>
                  <m:oMath xmlns:m="http://schemas.openxmlformats.org/officeDocument/2006/math">
                    <m:r>
                      <a:rPr lang="pt-BR" b="1" i="1" smtClean="0">
                        <a:latin typeface="Cambria Math" panose="02040503050406030204" pitchFamily="18" charset="0"/>
                      </a:rPr>
                      <m:t>𝑿</m:t>
                    </m:r>
                  </m:oMath>
                </a14:m>
                <a:r>
                  <a:rPr lang="nl-BE" dirty="0"/>
                  <a:t> é a matriz </a:t>
                </a:r>
                <a14:m>
                  <m:oMath xmlns:m="http://schemas.openxmlformats.org/officeDocument/2006/math">
                    <m:r>
                      <a:rPr lang="pt-BR" b="0" i="1" smtClean="0">
                        <a:latin typeface="Cambria Math" panose="02040503050406030204" pitchFamily="18" charset="0"/>
                      </a:rPr>
                      <m:t>(</m:t>
                    </m:r>
                    <m:r>
                      <a:rPr lang="pt-BR" b="0" i="1" dirty="0" smtClean="0">
                        <a:latin typeface="Cambria Math" panose="02040503050406030204" pitchFamily="18" charset="0"/>
                      </a:rPr>
                      <m:t>𝑁</m:t>
                    </m:r>
                    <m:r>
                      <a:rPr lang="pt-BR" b="0" i="1" dirty="0" smtClean="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𝐾</m:t>
                    </m:r>
                    <m:r>
                      <a:rPr lang="pt-BR" b="0" i="1" dirty="0" smtClean="0">
                        <a:latin typeface="Cambria Math" panose="02040503050406030204" pitchFamily="18" charset="0"/>
                        <a:ea typeface="Cambria Math" panose="02040503050406030204" pitchFamily="18" charset="0"/>
                      </a:rPr>
                      <m:t>+1)</m:t>
                    </m:r>
                  </m:oMath>
                </a14:m>
                <a:r>
                  <a:rPr lang="nl-BE" dirty="0"/>
                  <a:t> com todos os atributos para os </a:t>
                </a:r>
                <a14:m>
                  <m:oMath xmlns:m="http://schemas.openxmlformats.org/officeDocument/2006/math">
                    <m:r>
                      <a:rPr lang="pt-BR" i="1">
                        <a:latin typeface="Cambria Math" panose="02040503050406030204" pitchFamily="18" charset="0"/>
                      </a:rPr>
                      <m:t>𝑁</m:t>
                    </m:r>
                  </m:oMath>
                </a14:m>
                <a:r>
                  <a:rPr lang="nl-BE" b="1" i="1" dirty="0"/>
                  <a:t> </a:t>
                </a:r>
                <a:r>
                  <a:rPr lang="nl-BE" dirty="0"/>
                  <a:t>exemplos coletados e </a:t>
                </a:r>
                <a14:m>
                  <m:oMath xmlns:m="http://schemas.openxmlformats.org/officeDocument/2006/math">
                    <m:r>
                      <a:rPr lang="pt-BR" b="1" i="1">
                        <a:latin typeface="Cambria Math" panose="02040503050406030204" pitchFamily="18" charset="0"/>
                      </a:rPr>
                      <m:t>𝒚</m:t>
                    </m:r>
                  </m:oMath>
                </a14:m>
                <a:r>
                  <a:rPr lang="nl-BE" dirty="0"/>
                  <a:t> e </a:t>
                </a:r>
                <a14:m>
                  <m:oMath xmlns:m="http://schemas.openxmlformats.org/officeDocument/2006/math">
                    <m:acc>
                      <m:accPr>
                        <m:chr m:val="̂"/>
                        <m:ctrlPr>
                          <a:rPr lang="pt-BR" i="1">
                            <a:latin typeface="Cambria Math" panose="02040503050406030204" pitchFamily="18" charset="0"/>
                          </a:rPr>
                        </m:ctrlPr>
                      </m:accPr>
                      <m:e>
                        <m:r>
                          <a:rPr lang="pt-BR" b="1" i="1">
                            <a:latin typeface="Cambria Math" panose="02040503050406030204" pitchFamily="18" charset="0"/>
                          </a:rPr>
                          <m:t>𝒚</m:t>
                        </m:r>
                      </m:e>
                    </m:acc>
                  </m:oMath>
                </a14:m>
                <a:r>
                  <a:rPr lang="nl-BE" dirty="0"/>
                  <a:t> são vetores coluna </a:t>
                </a:r>
                <a14:m>
                  <m:oMath xmlns:m="http://schemas.openxmlformats.org/officeDocument/2006/math">
                    <m:r>
                      <a:rPr lang="pt-BR" i="1">
                        <a:latin typeface="Cambria Math" panose="02040503050406030204" pitchFamily="18" charset="0"/>
                      </a:rPr>
                      <m:t>(</m:t>
                    </m:r>
                    <m:r>
                      <a:rPr lang="pt-BR" i="1" dirty="0">
                        <a:latin typeface="Cambria Math" panose="02040503050406030204" pitchFamily="18" charset="0"/>
                      </a:rPr>
                      <m:t>𝑁</m:t>
                    </m:r>
                    <m:r>
                      <a:rPr lang="pt-BR" i="1" dirty="0">
                        <a:latin typeface="Cambria Math" panose="02040503050406030204" pitchFamily="18" charset="0"/>
                        <a:ea typeface="Cambria Math" panose="02040503050406030204" pitchFamily="18" charset="0"/>
                      </a:rPr>
                      <m:t>×1)</m:t>
                    </m:r>
                  </m:oMath>
                </a14:m>
                <a:r>
                  <a:rPr lang="nl-BE" dirty="0"/>
                  <a:t> com todos os valores esperados e de saída da função hipótese para os </a:t>
                </a:r>
                <a14:m>
                  <m:oMath xmlns:m="http://schemas.openxmlformats.org/officeDocument/2006/math">
                    <m:r>
                      <a:rPr lang="pt-BR" i="1">
                        <a:latin typeface="Cambria Math" panose="02040503050406030204" pitchFamily="18" charset="0"/>
                      </a:rPr>
                      <m:t>𝑁</m:t>
                    </m:r>
                  </m:oMath>
                </a14:m>
                <a:r>
                  <a:rPr lang="nl-BE" dirty="0"/>
                  <a:t> instantes de tempo considerados, respectivamente.</a:t>
                </a:r>
              </a:p>
              <a:p>
                <a:r>
                  <a:rPr lang="nl-BE" dirty="0"/>
                  <a:t>Esse cálculo pode ser diretamente estendido a polinômios.</a:t>
                </a:r>
              </a:p>
            </p:txBody>
          </p:sp>
        </mc:Choice>
        <mc:Fallback xmlns="">
          <p:sp>
            <p:nvSpPr>
              <p:cNvPr id="3" name="Espaço Reservado para Conteúdo 2">
                <a:extLst>
                  <a:ext uri="{FF2B5EF4-FFF2-40B4-BE49-F238E27FC236}">
                    <a16:creationId xmlns:a16="http://schemas.microsoft.com/office/drawing/2014/main" id="{DC5EC678-4C25-1184-B2F1-399C0F236041}"/>
                  </a:ext>
                </a:extLst>
              </p:cNvPr>
              <p:cNvSpPr>
                <a:spLocks noGrp="1" noRot="1" noChangeAspect="1" noMove="1" noResize="1" noEditPoints="1" noAdjustHandles="1" noChangeArrowheads="1" noChangeShapeType="1" noTextEdit="1"/>
              </p:cNvSpPr>
              <p:nvPr>
                <p:ph idx="1"/>
              </p:nvPr>
            </p:nvSpPr>
            <p:spPr>
              <a:xfrm>
                <a:off x="838199" y="1777430"/>
                <a:ext cx="11223662" cy="5080570"/>
              </a:xfrm>
              <a:blipFill>
                <a:blip r:embed="rId2"/>
                <a:stretch>
                  <a:fillRect l="-1086" t="-2761" b="-960"/>
                </a:stretch>
              </a:blipFill>
            </p:spPr>
            <p:txBody>
              <a:bodyPr/>
              <a:lstStyle/>
              <a:p>
                <a:r>
                  <a:rPr lang="pt-BR">
                    <a:noFill/>
                  </a:rPr>
                  <a:t> </a:t>
                </a:r>
              </a:p>
            </p:txBody>
          </p:sp>
        </mc:Fallback>
      </mc:AlternateContent>
      <p:sp>
        <p:nvSpPr>
          <p:cNvPr id="6" name="Retângulo 5">
            <a:extLst>
              <a:ext uri="{FF2B5EF4-FFF2-40B4-BE49-F238E27FC236}">
                <a16:creationId xmlns:a16="http://schemas.microsoft.com/office/drawing/2014/main" id="{BA4B978A-523C-6701-A9EE-47D262659609}"/>
              </a:ext>
            </a:extLst>
          </p:cNvPr>
          <p:cNvSpPr/>
          <p:nvPr/>
        </p:nvSpPr>
        <p:spPr>
          <a:xfrm>
            <a:off x="7676941" y="3687745"/>
            <a:ext cx="2381459" cy="94454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990E9781-5851-F216-16CE-AB5772B05103}"/>
              </a:ext>
            </a:extLst>
          </p:cNvPr>
          <p:cNvSpPr txBox="1"/>
          <p:nvPr/>
        </p:nvSpPr>
        <p:spPr>
          <a:xfrm>
            <a:off x="10229223" y="3856050"/>
            <a:ext cx="1376623" cy="461665"/>
          </a:xfrm>
          <a:prstGeom prst="rect">
            <a:avLst/>
          </a:prstGeom>
          <a:noFill/>
        </p:spPr>
        <p:txBody>
          <a:bodyPr wrap="square" rtlCol="0">
            <a:spAutoFit/>
          </a:bodyPr>
          <a:lstStyle/>
          <a:p>
            <a:pPr algn="ctr"/>
            <a:r>
              <a:rPr lang="pt-BR" sz="1200" dirty="0"/>
              <a:t>Versão matricial do vetor gradiente</a:t>
            </a:r>
          </a:p>
        </p:txBody>
      </p:sp>
      <p:cxnSp>
        <p:nvCxnSpPr>
          <p:cNvPr id="9" name="Conector de Seta Reta 8">
            <a:extLst>
              <a:ext uri="{FF2B5EF4-FFF2-40B4-BE49-F238E27FC236}">
                <a16:creationId xmlns:a16="http://schemas.microsoft.com/office/drawing/2014/main" id="{973FDB4F-E2A3-6110-52E8-6C66752677FB}"/>
              </a:ext>
            </a:extLst>
          </p:cNvPr>
          <p:cNvCxnSpPr/>
          <p:nvPr/>
        </p:nvCxnSpPr>
        <p:spPr>
          <a:xfrm flipV="1">
            <a:off x="10058400" y="4139921"/>
            <a:ext cx="321547" cy="2813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431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21E05-ABDD-6B49-2AC1-594A009F1D15}"/>
              </a:ext>
            </a:extLst>
          </p:cNvPr>
          <p:cNvSpPr>
            <a:spLocks noGrp="1"/>
          </p:cNvSpPr>
          <p:nvPr>
            <p:ph type="title"/>
          </p:nvPr>
        </p:nvSpPr>
        <p:spPr/>
        <p:txBody>
          <a:bodyPr/>
          <a:lstStyle/>
          <a:p>
            <a:r>
              <a:rPr lang="pt-BR" dirty="0"/>
              <a:t>Atualizando os pesos</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1CB9A1FC-3F15-B216-8074-C6DE6730400A}"/>
                  </a:ext>
                </a:extLst>
              </p:cNvPr>
              <p:cNvSpPr>
                <a:spLocks noGrp="1"/>
              </p:cNvSpPr>
              <p:nvPr>
                <p:ph idx="1"/>
              </p:nvPr>
            </p:nvSpPr>
            <p:spPr>
              <a:xfrm>
                <a:off x="838200" y="1690688"/>
                <a:ext cx="11212286" cy="5167311"/>
              </a:xfrm>
            </p:spPr>
            <p:txBody>
              <a:bodyPr>
                <a:normAutofit lnSpcReduction="10000"/>
              </a:bodyPr>
              <a:lstStyle/>
              <a:p>
                <a:r>
                  <a:rPr lang="pt-BR" dirty="0"/>
                  <a:t>Substituindo o </a:t>
                </a:r>
                <a:r>
                  <a:rPr lang="pt-BR" b="1" i="1" dirty="0"/>
                  <a:t>vetor gradiente</a:t>
                </a:r>
                <a:r>
                  <a:rPr lang="pt-BR" dirty="0"/>
                  <a:t> na </a:t>
                </a:r>
                <a:r>
                  <a:rPr lang="pt-BR" b="1" i="1" dirty="0"/>
                  <a:t>equação de atualização dos pesos</a:t>
                </a:r>
                <a:r>
                  <a:rPr lang="pt-BR" dirty="0"/>
                  <a:t>, temos</a:t>
                </a: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smtClean="0">
                          <a:latin typeface="Cambria Math" panose="02040503050406030204" pitchFamily="18" charset="0"/>
                        </a:rPr>
                        <m:t>=</m:t>
                      </m:r>
                      <m:r>
                        <a:rPr lang="pt-BR" b="1" i="1" smtClean="0">
                          <a:latin typeface="Cambria Math" panose="02040503050406030204" pitchFamily="18" charset="0"/>
                        </a:rPr>
                        <m:t>𝒂</m:t>
                      </m:r>
                      <m:r>
                        <a:rPr lang="pt-BR" b="1"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m:t>
                      </m:r>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nary>
                      <m:r>
                        <a:rPr lang="pt-BR" b="0" i="0" smtClean="0">
                          <a:latin typeface="Cambria Math" panose="02040503050406030204" pitchFamily="18" charset="0"/>
                        </a:rPr>
                        <m:t>.</m:t>
                      </m:r>
                    </m:oMath>
                  </m:oMathPara>
                </a14:m>
                <a:endParaRPr lang="pt-BR" dirty="0"/>
              </a:p>
              <a:p>
                <a:r>
                  <a:rPr lang="pt-BR" dirty="0"/>
                  <a:t>Por ser constante, o termo </a:t>
                </a:r>
                <a14:m>
                  <m:oMath xmlns:m="http://schemas.openxmlformats.org/officeDocument/2006/math">
                    <m:f>
                      <m:fPr>
                        <m:type m:val="lin"/>
                        <m:ctrlPr>
                          <a:rPr lang="pt-BR" sz="2200" i="1" smtClean="0">
                            <a:latin typeface="Cambria Math" panose="02040503050406030204" pitchFamily="18" charset="0"/>
                          </a:rPr>
                        </m:ctrlPr>
                      </m:fPr>
                      <m:num>
                        <m:r>
                          <a:rPr lang="pt-BR" sz="2200" b="0" i="1" smtClean="0">
                            <a:latin typeface="Cambria Math" panose="02040503050406030204" pitchFamily="18" charset="0"/>
                          </a:rPr>
                          <m:t>2</m:t>
                        </m:r>
                      </m:num>
                      <m:den>
                        <m:r>
                          <a:rPr lang="pt-BR" sz="2200" b="0" i="1" smtClean="0">
                            <a:latin typeface="Cambria Math" panose="02040503050406030204" pitchFamily="18" charset="0"/>
                          </a:rPr>
                          <m:t>𝑁</m:t>
                        </m:r>
                      </m:den>
                    </m:f>
                  </m:oMath>
                </a14:m>
                <a:r>
                  <a:rPr lang="pt-BR" dirty="0"/>
                  <a:t> pode ser absorvido por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a:t>.</a:t>
                </a:r>
              </a:p>
              <a:p>
                <a:r>
                  <a:rPr lang="pt-BR" dirty="0"/>
                  <a:t>Lembrem-se que </a:t>
                </a:r>
                <a:r>
                  <a:rPr lang="pt-BR" b="1" i="1" dirty="0">
                    <a:solidFill>
                      <a:srgbClr val="00B050"/>
                    </a:solidFill>
                  </a:rPr>
                  <a:t>a cada iteração </a:t>
                </a:r>
                <a:r>
                  <a:rPr lang="pt-BR" dirty="0"/>
                  <a:t>do gradiente descendente, precisamos </a:t>
                </a:r>
                <a:r>
                  <a:rPr lang="pt-BR" b="1" i="1" dirty="0">
                    <a:solidFill>
                      <a:srgbClr val="00B050"/>
                    </a:solidFill>
                  </a:rPr>
                  <a:t>calcular o vetor gradiente</a:t>
                </a:r>
                <a:r>
                  <a:rPr lang="pt-BR" dirty="0"/>
                  <a:t>.</a:t>
                </a:r>
              </a:p>
              <a:p>
                <a:r>
                  <a:rPr lang="pt-BR" dirty="0"/>
                  <a:t>Isso envolve </a:t>
                </a:r>
                <a:r>
                  <a:rPr lang="pt-BR" b="1" i="1" dirty="0">
                    <a:solidFill>
                      <a:srgbClr val="00B050"/>
                    </a:solidFill>
                  </a:rPr>
                  <a:t>calcular o somatório da diferença </a:t>
                </a:r>
                <a:r>
                  <a:rPr lang="pt-BR" dirty="0"/>
                  <a:t>entre o rótulo e a saída da função hipótese vezes os atributos </a:t>
                </a:r>
                <a:r>
                  <a:rPr lang="pt-BR" b="1" i="1" dirty="0">
                    <a:solidFill>
                      <a:srgbClr val="00B050"/>
                    </a:solidFill>
                  </a:rPr>
                  <a:t>para todos os </a:t>
                </a:r>
                <a14:m>
                  <m:oMath xmlns:m="http://schemas.openxmlformats.org/officeDocument/2006/math">
                    <m:r>
                      <a:rPr lang="pt-BR" b="1" i="1" smtClean="0">
                        <a:solidFill>
                          <a:srgbClr val="00B050"/>
                        </a:solidFill>
                        <a:latin typeface="Cambria Math" panose="02040503050406030204" pitchFamily="18" charset="0"/>
                      </a:rPr>
                      <m:t>𝑵</m:t>
                    </m:r>
                  </m:oMath>
                </a14:m>
                <a:r>
                  <a:rPr lang="pt-BR" b="1" i="1" dirty="0">
                    <a:solidFill>
                      <a:srgbClr val="00B050"/>
                    </a:solidFill>
                  </a:rPr>
                  <a:t> exemplos do conjunto de treinamento</a:t>
                </a:r>
                <a:r>
                  <a:rPr lang="pt-BR" dirty="0"/>
                  <a:t>.</a:t>
                </a:r>
              </a:p>
              <a:p>
                <a:r>
                  <a:rPr lang="pt-BR" dirty="0"/>
                  <a:t>Assim, </a:t>
                </a:r>
                <a:r>
                  <a:rPr lang="pt-BR" b="1" i="1" dirty="0">
                    <a:solidFill>
                      <a:srgbClr val="7030A0"/>
                    </a:solidFill>
                  </a:rPr>
                  <a:t>se o conjunto de treinamento for muito grande</a:t>
                </a:r>
                <a:r>
                  <a:rPr lang="pt-BR" dirty="0"/>
                  <a:t>, o </a:t>
                </a:r>
                <a:r>
                  <a:rPr lang="pt-BR" b="1" i="1" dirty="0">
                    <a:solidFill>
                      <a:srgbClr val="FF0000"/>
                    </a:solidFill>
                  </a:rPr>
                  <a:t>treinamento pode ser muito longo e consumir muita CPU e memória</a:t>
                </a:r>
                <a:r>
                  <a:rPr lang="pt-BR" dirty="0"/>
                  <a:t>.</a:t>
                </a:r>
              </a:p>
            </p:txBody>
          </p:sp>
        </mc:Choice>
        <mc:Fallback>
          <p:sp>
            <p:nvSpPr>
              <p:cNvPr id="3" name="Espaço Reservado para Conteúdo 2">
                <a:extLst>
                  <a:ext uri="{FF2B5EF4-FFF2-40B4-BE49-F238E27FC236}">
                    <a16:creationId xmlns:a16="http://schemas.microsoft.com/office/drawing/2014/main" id="{1CB9A1FC-3F15-B216-8074-C6DE6730400A}"/>
                  </a:ext>
                </a:extLst>
              </p:cNvPr>
              <p:cNvSpPr>
                <a:spLocks noGrp="1" noRot="1" noChangeAspect="1" noMove="1" noResize="1" noEditPoints="1" noAdjustHandles="1" noChangeArrowheads="1" noChangeShapeType="1" noTextEdit="1"/>
              </p:cNvSpPr>
              <p:nvPr>
                <p:ph idx="1"/>
              </p:nvPr>
            </p:nvSpPr>
            <p:spPr>
              <a:xfrm>
                <a:off x="838200" y="1690688"/>
                <a:ext cx="11212286" cy="5167311"/>
              </a:xfrm>
              <a:blipFill>
                <a:blip r:embed="rId3"/>
                <a:stretch>
                  <a:fillRect l="-979" t="-2594" r="-870" b="-2123"/>
                </a:stretch>
              </a:blipFill>
            </p:spPr>
            <p:txBody>
              <a:bodyPr/>
              <a:lstStyle/>
              <a:p>
                <a:r>
                  <a:rPr lang="pt-BR">
                    <a:noFill/>
                  </a:rPr>
                  <a:t> </a:t>
                </a:r>
              </a:p>
            </p:txBody>
          </p:sp>
        </mc:Fallback>
      </mc:AlternateContent>
    </p:spTree>
    <p:extLst>
      <p:ext uri="{BB962C8B-B14F-4D97-AF65-F5344CB8AC3E}">
        <p14:creationId xmlns:p14="http://schemas.microsoft.com/office/powerpoint/2010/main" val="985320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5B1E14-1BA1-4132-00A6-EC0429769BF9}"/>
              </a:ext>
            </a:extLst>
          </p:cNvPr>
          <p:cNvSpPr>
            <a:spLocks noGrp="1"/>
          </p:cNvSpPr>
          <p:nvPr>
            <p:ph type="title"/>
          </p:nvPr>
        </p:nvSpPr>
        <p:spPr/>
        <p:txBody>
          <a:bodyPr/>
          <a:lstStyle/>
          <a:p>
            <a:r>
              <a:rPr lang="pt-BR" dirty="0"/>
              <a:t>Versões do gradiente descendente</a:t>
            </a:r>
          </a:p>
        </p:txBody>
      </p:sp>
      <p:sp>
        <p:nvSpPr>
          <p:cNvPr id="3" name="Espaço Reservado para Conteúdo 2">
            <a:extLst>
              <a:ext uri="{FF2B5EF4-FFF2-40B4-BE49-F238E27FC236}">
                <a16:creationId xmlns:a16="http://schemas.microsoft.com/office/drawing/2014/main" id="{59542C4E-A9F9-D022-F021-906D31DBC3CA}"/>
              </a:ext>
            </a:extLst>
          </p:cNvPr>
          <p:cNvSpPr>
            <a:spLocks noGrp="1"/>
          </p:cNvSpPr>
          <p:nvPr>
            <p:ph idx="1"/>
          </p:nvPr>
        </p:nvSpPr>
        <p:spPr>
          <a:xfrm>
            <a:off x="838200" y="1825624"/>
            <a:ext cx="10978662" cy="5032375"/>
          </a:xfrm>
        </p:spPr>
        <p:txBody>
          <a:bodyPr/>
          <a:lstStyle/>
          <a:p>
            <a:r>
              <a:rPr lang="pt-BR" dirty="0"/>
              <a:t>Portanto, para lidar com essa situação, podemos ter </a:t>
            </a:r>
            <a:r>
              <a:rPr lang="pt-BR" b="1" i="1" dirty="0">
                <a:solidFill>
                  <a:srgbClr val="00B050"/>
                </a:solidFill>
              </a:rPr>
              <a:t>3 versões diferentes, dependendo da quantidade de exemplos</a:t>
            </a:r>
            <a:r>
              <a:rPr lang="pt-BR" dirty="0"/>
              <a:t> considerados no somatório do vetor gradiente:</a:t>
            </a:r>
          </a:p>
          <a:p>
            <a:pPr lvl="1">
              <a:buFont typeface="Wingdings" panose="05000000000000000000" pitchFamily="2" charset="2"/>
              <a:buChar char="§"/>
            </a:pPr>
            <a:r>
              <a:rPr lang="pt-BR" b="1" i="1" dirty="0"/>
              <a:t>Gradiente descendente em batelada</a:t>
            </a:r>
            <a:r>
              <a:rPr lang="pt-BR" b="1" dirty="0"/>
              <a:t> (GDB)</a:t>
            </a:r>
            <a:endParaRPr lang="pt-BR" dirty="0"/>
          </a:p>
          <a:p>
            <a:pPr lvl="1">
              <a:buFont typeface="Wingdings" panose="05000000000000000000" pitchFamily="2" charset="2"/>
              <a:buChar char="§"/>
            </a:pPr>
            <a:r>
              <a:rPr lang="pt-BR" b="1" i="1" dirty="0"/>
              <a:t>Gradiente descendente estocástico </a:t>
            </a:r>
            <a:r>
              <a:rPr lang="pt-BR" b="1" dirty="0"/>
              <a:t>(GDE)</a:t>
            </a:r>
          </a:p>
          <a:p>
            <a:pPr lvl="1">
              <a:buFont typeface="Wingdings" panose="05000000000000000000" pitchFamily="2" charset="2"/>
              <a:buChar char="§"/>
            </a:pPr>
            <a:r>
              <a:rPr lang="nl-BE" b="1" i="1" dirty="0"/>
              <a:t>Gradiente descendente em mini-lotes</a:t>
            </a:r>
            <a:r>
              <a:rPr lang="pt-BR" b="1" i="1" dirty="0"/>
              <a:t> </a:t>
            </a:r>
            <a:r>
              <a:rPr lang="pt-BR" b="1" dirty="0"/>
              <a:t>(GDML)</a:t>
            </a:r>
          </a:p>
          <a:p>
            <a:endParaRPr lang="pt-BR" dirty="0"/>
          </a:p>
        </p:txBody>
      </p:sp>
    </p:spTree>
    <p:extLst>
      <p:ext uri="{BB962C8B-B14F-4D97-AF65-F5344CB8AC3E}">
        <p14:creationId xmlns:p14="http://schemas.microsoft.com/office/powerpoint/2010/main" val="100965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F601B-9F35-DB4F-53EF-66B6454A5D38}"/>
              </a:ext>
            </a:extLst>
          </p:cNvPr>
          <p:cNvSpPr>
            <a:spLocks noGrp="1"/>
          </p:cNvSpPr>
          <p:nvPr>
            <p:ph type="title"/>
          </p:nvPr>
        </p:nvSpPr>
        <p:spPr/>
        <p:txBody>
          <a:bodyPr/>
          <a:lstStyle/>
          <a:p>
            <a:r>
              <a:rPr lang="pt-BR" dirty="0"/>
              <a:t>Gradiente descendente em batelada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E62D125-E010-56FF-87A2-C717DD37DE78}"/>
                  </a:ext>
                </a:extLst>
              </p:cNvPr>
              <p:cNvSpPr>
                <a:spLocks noGrp="1"/>
              </p:cNvSpPr>
              <p:nvPr>
                <p:ph idx="1"/>
              </p:nvPr>
            </p:nvSpPr>
            <p:spPr>
              <a:xfrm>
                <a:off x="838200" y="1825624"/>
                <a:ext cx="11149484" cy="5032375"/>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a:latin typeface="Cambria Math" panose="02040503050406030204" pitchFamily="18" charset="0"/>
                        </a:rPr>
                        <m:t>=</m:t>
                      </m:r>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b="0" i="1" smtClean="0">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nary>
                      <m:r>
                        <a:rPr lang="pt-BR" b="0" i="0" smtClean="0">
                          <a:latin typeface="Cambria Math" panose="02040503050406030204" pitchFamily="18" charset="0"/>
                        </a:rPr>
                        <m:t>.</m:t>
                      </m:r>
                    </m:oMath>
                  </m:oMathPara>
                </a14:m>
                <a:endParaRPr lang="pt-BR" dirty="0"/>
              </a:p>
              <a:p>
                <a:r>
                  <a:rPr lang="pt-BR" dirty="0"/>
                  <a:t>Considera </a:t>
                </a:r>
                <a:r>
                  <a:rPr lang="pt-BR" b="1" i="1" dirty="0">
                    <a:solidFill>
                      <a:srgbClr val="00B050"/>
                    </a:solidFill>
                  </a:rPr>
                  <a:t>todos os exemplos</a:t>
                </a:r>
                <a:r>
                  <a:rPr lang="pt-BR" dirty="0"/>
                  <a:t> do conjunto de treinamento para calcular o vetor gradiente.</a:t>
                </a:r>
              </a:p>
              <a:p>
                <a:r>
                  <a:rPr lang="pt-BR" dirty="0"/>
                  <a:t>Pode ser </a:t>
                </a:r>
                <a:r>
                  <a:rPr lang="pt-BR" b="1" i="1" dirty="0">
                    <a:solidFill>
                      <a:srgbClr val="00B050"/>
                    </a:solidFill>
                  </a:rPr>
                  <a:t>computacionalmente custoso</a:t>
                </a:r>
                <a:r>
                  <a:rPr lang="pt-BR" dirty="0"/>
                  <a:t> dependendo do tamanho do modelo e do conjunto de dados.</a:t>
                </a:r>
              </a:p>
              <a:p>
                <a:pPr lvl="1">
                  <a:buFont typeface="Wingdings" panose="05000000000000000000" pitchFamily="2" charset="2"/>
                  <a:buChar char="§"/>
                </a:pPr>
                <a:r>
                  <a:rPr lang="pt-BR" dirty="0"/>
                  <a:t>Por processar todos os exemplos, pode ser lento e consumir muita CPU e memória com conjuntos muito grandes.</a:t>
                </a:r>
              </a:p>
              <a:p>
                <a:r>
                  <a:rPr lang="pt-BR" b="1" i="1" dirty="0">
                    <a:solidFill>
                      <a:srgbClr val="00B050"/>
                    </a:solidFill>
                  </a:rPr>
                  <a:t>Convergência</a:t>
                </a:r>
                <a:r>
                  <a:rPr lang="pt-BR" dirty="0"/>
                  <a:t> para o mínimo global é </a:t>
                </a:r>
                <a:r>
                  <a:rPr lang="pt-BR" b="1" i="1" dirty="0">
                    <a:solidFill>
                      <a:srgbClr val="00B050"/>
                    </a:solidFill>
                  </a:rPr>
                  <a:t>garantida</a:t>
                </a:r>
                <a:r>
                  <a:rPr lang="pt-BR" dirty="0"/>
                  <a:t> quando a função de erro é </a:t>
                </a:r>
                <a:r>
                  <a:rPr lang="pt-BR" b="1" i="1" dirty="0">
                    <a:solidFill>
                      <a:srgbClr val="00B050"/>
                    </a:solidFill>
                  </a:rPr>
                  <a:t>convexa</a:t>
                </a:r>
                <a:r>
                  <a:rPr lang="pt-BR" dirty="0"/>
                  <a:t>.</a:t>
                </a:r>
              </a:p>
              <a:p>
                <a:r>
                  <a:rPr lang="pt-BR" dirty="0"/>
                  <a:t>É a versão que </a:t>
                </a:r>
                <a:r>
                  <a:rPr lang="pt-BR" b="1" i="1" dirty="0">
                    <a:solidFill>
                      <a:srgbClr val="00B050"/>
                    </a:solidFill>
                  </a:rPr>
                  <a:t>obtém os melhores resultados</a:t>
                </a:r>
                <a:r>
                  <a:rPr lang="pt-BR" dirty="0"/>
                  <a:t>.</a:t>
                </a:r>
              </a:p>
            </p:txBody>
          </p:sp>
        </mc:Choice>
        <mc:Fallback xmlns="">
          <p:sp>
            <p:nvSpPr>
              <p:cNvPr id="3" name="Espaço Reservado para Conteúdo 2">
                <a:extLst>
                  <a:ext uri="{FF2B5EF4-FFF2-40B4-BE49-F238E27FC236}">
                    <a16:creationId xmlns:a16="http://schemas.microsoft.com/office/drawing/2014/main" id="{FE62D125-E010-56FF-87A2-C717DD37DE78}"/>
                  </a:ext>
                </a:extLst>
              </p:cNvPr>
              <p:cNvSpPr>
                <a:spLocks noGrp="1" noRot="1" noChangeAspect="1" noMove="1" noResize="1" noEditPoints="1" noAdjustHandles="1" noChangeArrowheads="1" noChangeShapeType="1" noTextEdit="1"/>
              </p:cNvSpPr>
              <p:nvPr>
                <p:ph idx="1"/>
              </p:nvPr>
            </p:nvSpPr>
            <p:spPr>
              <a:xfrm>
                <a:off x="838200" y="1825624"/>
                <a:ext cx="11149484" cy="5032375"/>
              </a:xfrm>
              <a:blipFill>
                <a:blip r:embed="rId3"/>
                <a:stretch>
                  <a:fillRect l="-985" r="-602"/>
                </a:stretch>
              </a:blipFill>
            </p:spPr>
            <p:txBody>
              <a:bodyPr/>
              <a:lstStyle/>
              <a:p>
                <a:r>
                  <a:rPr lang="pt-BR">
                    <a:noFill/>
                  </a:rPr>
                  <a:t> </a:t>
                </a:r>
              </a:p>
            </p:txBody>
          </p:sp>
        </mc:Fallback>
      </mc:AlternateContent>
      <p:sp>
        <p:nvSpPr>
          <p:cNvPr id="4" name="Rectangle 3">
            <a:extLst>
              <a:ext uri="{FF2B5EF4-FFF2-40B4-BE49-F238E27FC236}">
                <a16:creationId xmlns:a16="http://schemas.microsoft.com/office/drawing/2014/main" id="{CAC613CF-76D5-C454-BC4C-B439E5C2A74B}"/>
              </a:ext>
            </a:extLst>
          </p:cNvPr>
          <p:cNvSpPr/>
          <p:nvPr/>
        </p:nvSpPr>
        <p:spPr>
          <a:xfrm>
            <a:off x="5613400" y="1765300"/>
            <a:ext cx="571500" cy="12636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5C9769F7-F39F-76D7-377D-FD8F1BEAB995}"/>
              </a:ext>
            </a:extLst>
          </p:cNvPr>
          <p:cNvSpPr txBox="1"/>
          <p:nvPr/>
        </p:nvSpPr>
        <p:spPr>
          <a:xfrm>
            <a:off x="8661679" y="6550222"/>
            <a:ext cx="3530321" cy="307777"/>
          </a:xfrm>
          <a:prstGeom prst="rect">
            <a:avLst/>
          </a:prstGeom>
          <a:noFill/>
        </p:spPr>
        <p:txBody>
          <a:bodyPr wrap="square">
            <a:spAutoFit/>
          </a:bodyPr>
          <a:lstStyle/>
          <a:p>
            <a:r>
              <a:rPr lang="pt-BR" sz="1400" dirty="0">
                <a:hlinkClick r:id="rId4"/>
              </a:rPr>
              <a:t>E</a:t>
            </a:r>
            <a:r>
              <a:rPr lang="pt-BR" sz="1400" b="0" i="0" dirty="0">
                <a:hlinkClick r:id="rId4"/>
              </a:rPr>
              <a:t>xemplo</a:t>
            </a:r>
            <a:r>
              <a:rPr lang="pt-BR" sz="1400" dirty="0">
                <a:hlinkClick r:id="rId4"/>
              </a:rPr>
              <a:t>: </a:t>
            </a:r>
            <a:r>
              <a:rPr lang="pt-BR" sz="1400" b="0" i="0" dirty="0">
                <a:hlinkClick r:id="rId4"/>
              </a:rPr>
              <a:t>gradiente</a:t>
            </a:r>
            <a:r>
              <a:rPr lang="pt-BR" sz="1400" dirty="0">
                <a:hlinkClick r:id="rId4"/>
              </a:rPr>
              <a:t> </a:t>
            </a:r>
            <a:r>
              <a:rPr lang="pt-BR" sz="1400" b="0" i="0" dirty="0">
                <a:hlinkClick r:id="rId4"/>
              </a:rPr>
              <a:t>descendente</a:t>
            </a:r>
            <a:r>
              <a:rPr lang="pt-BR" sz="1400" dirty="0">
                <a:hlinkClick r:id="rId4"/>
              </a:rPr>
              <a:t> em </a:t>
            </a:r>
            <a:r>
              <a:rPr lang="pt-BR" sz="1400" b="0" i="0" dirty="0">
                <a:hlinkClick r:id="rId4"/>
              </a:rPr>
              <a:t>batelada</a:t>
            </a:r>
            <a:endParaRPr lang="pt-BR" sz="1400" dirty="0"/>
          </a:p>
        </p:txBody>
      </p:sp>
    </p:spTree>
    <p:extLst>
      <p:ext uri="{BB962C8B-B14F-4D97-AF65-F5344CB8AC3E}">
        <p14:creationId xmlns:p14="http://schemas.microsoft.com/office/powerpoint/2010/main" val="2343424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3C1BBF-F54F-D913-C3B5-0150BDDA23D3}"/>
              </a:ext>
            </a:extLst>
          </p:cNvPr>
          <p:cNvSpPr>
            <a:spLocks noGrp="1"/>
          </p:cNvSpPr>
          <p:nvPr>
            <p:ph type="title"/>
          </p:nvPr>
        </p:nvSpPr>
        <p:spPr/>
        <p:txBody>
          <a:bodyPr/>
          <a:lstStyle/>
          <a:p>
            <a:r>
              <a:rPr lang="pt-BR" dirty="0"/>
              <a:t>Características do GD em batelada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0F2183B-F952-D37C-75F7-C33714DE2823}"/>
                  </a:ext>
                </a:extLst>
              </p:cNvPr>
              <p:cNvSpPr>
                <a:spLocks noGrp="1"/>
              </p:cNvSpPr>
              <p:nvPr>
                <p:ph idx="1"/>
              </p:nvPr>
            </p:nvSpPr>
            <p:spPr>
              <a:xfrm>
                <a:off x="838200" y="3873500"/>
                <a:ext cx="11087100" cy="2968388"/>
              </a:xfrm>
            </p:spPr>
            <p:txBody>
              <a:bodyPr>
                <a:normAutofit lnSpcReduction="10000"/>
              </a:bodyPr>
              <a:lstStyle/>
              <a:p>
                <a:pPr>
                  <a:spcBef>
                    <a:spcPts val="600"/>
                  </a:spcBef>
                </a:pPr>
                <a:r>
                  <a:rPr lang="pt-BR" dirty="0"/>
                  <a:t>Por usar todos os exemplos, segue diretamente, sem alterar a direção, para o mínimo.</a:t>
                </a:r>
              </a:p>
              <a:p>
                <a:pPr lvl="1">
                  <a:spcBef>
                    <a:spcPts val="600"/>
                  </a:spcBef>
                  <a:buFont typeface="Wingdings" panose="05000000000000000000" pitchFamily="2" charset="2"/>
                  <a:buChar char="§"/>
                </a:pPr>
                <a:r>
                  <a:rPr lang="pt-BR" dirty="0"/>
                  <a:t>Nesse exemplo, segue uma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 pois a taxa de decrescimento da superfície de erro é igual para os dois pesos (contornos são circulares).</a:t>
                </a:r>
              </a:p>
              <a:p>
                <a:pPr>
                  <a:spcBef>
                    <a:spcPts val="600"/>
                  </a:spcBef>
                </a:pPr>
                <a:r>
                  <a:rPr lang="pt-BR" dirty="0"/>
                  <a:t>Convergência é garantida</a:t>
                </a:r>
                <a:r>
                  <a:rPr lang="pt-BR" b="1" dirty="0"/>
                  <a:t> </a:t>
                </a:r>
                <a:r>
                  <a:rPr lang="pt-BR" dirty="0"/>
                  <a:t>dado que o passo de aprendizagem tenha um tamanho apropriado e se espere tempo suficiente.</a:t>
                </a:r>
              </a:p>
              <a:p>
                <a:pPr lvl="1">
                  <a:spcBef>
                    <a:spcPts val="600"/>
                  </a:spcBef>
                  <a:buFont typeface="Wingdings" panose="05000000000000000000" pitchFamily="2" charset="2"/>
                  <a:buChar char="§"/>
                </a:pPr>
                <a:r>
                  <a:rPr lang="pt-BR" dirty="0"/>
                  <a:t>Não fica “</a:t>
                </a:r>
                <a:r>
                  <a:rPr lang="pt-BR" i="1" dirty="0"/>
                  <a:t>oscilando</a:t>
                </a:r>
                <a:r>
                  <a:rPr lang="pt-BR" dirty="0"/>
                  <a:t>” em torno do mínimo após alcançá-lo, pois o vetor gradiente neste ponto é praticamente nulo.</a:t>
                </a:r>
              </a:p>
            </p:txBody>
          </p:sp>
        </mc:Choice>
        <mc:Fallback xmlns="">
          <p:sp>
            <p:nvSpPr>
              <p:cNvPr id="3" name="Espaço Reservado para Conteúdo 2">
                <a:extLst>
                  <a:ext uri="{FF2B5EF4-FFF2-40B4-BE49-F238E27FC236}">
                    <a16:creationId xmlns:a16="http://schemas.microsoft.com/office/drawing/2014/main" id="{E0F2183B-F952-D37C-75F7-C33714DE2823}"/>
                  </a:ext>
                </a:extLst>
              </p:cNvPr>
              <p:cNvSpPr>
                <a:spLocks noGrp="1" noRot="1" noChangeAspect="1" noMove="1" noResize="1" noEditPoints="1" noAdjustHandles="1" noChangeArrowheads="1" noChangeShapeType="1" noTextEdit="1"/>
              </p:cNvSpPr>
              <p:nvPr>
                <p:ph idx="1"/>
              </p:nvPr>
            </p:nvSpPr>
            <p:spPr>
              <a:xfrm>
                <a:off x="838200" y="3873500"/>
                <a:ext cx="11087100" cy="2968388"/>
              </a:xfrm>
              <a:blipFill>
                <a:blip r:embed="rId2"/>
                <a:stretch>
                  <a:fillRect l="-990" t="-4517" b="-1232"/>
                </a:stretch>
              </a:blipFill>
            </p:spPr>
            <p:txBody>
              <a:bodyPr/>
              <a:lstStyle/>
              <a:p>
                <a:r>
                  <a:rPr lang="pt-BR">
                    <a:noFill/>
                  </a:rPr>
                  <a:t> </a:t>
                </a:r>
              </a:p>
            </p:txBody>
          </p:sp>
        </mc:Fallback>
      </mc:AlternateContent>
      <p:pic>
        <p:nvPicPr>
          <p:cNvPr id="4" name="Picture 5">
            <a:extLst>
              <a:ext uri="{FF2B5EF4-FFF2-40B4-BE49-F238E27FC236}">
                <a16:creationId xmlns:a16="http://schemas.microsoft.com/office/drawing/2014/main" id="{E2428E7A-A901-E7EB-200F-B34720C72F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972" t="17580" r="1383" b="9839"/>
          <a:stretch/>
        </p:blipFill>
        <p:spPr>
          <a:xfrm>
            <a:off x="1570160" y="1609539"/>
            <a:ext cx="2446728" cy="2202055"/>
          </a:xfrm>
          <a:prstGeom prst="rect">
            <a:avLst/>
          </a:prstGeom>
        </p:spPr>
      </p:pic>
      <p:pic>
        <p:nvPicPr>
          <p:cNvPr id="5" name="Picture 7">
            <a:extLst>
              <a:ext uri="{FF2B5EF4-FFF2-40B4-BE49-F238E27FC236}">
                <a16:creationId xmlns:a16="http://schemas.microsoft.com/office/drawing/2014/main" id="{02794A20-4298-D565-9DD4-4B265CF0001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451" r="9463" b="2262"/>
          <a:stretch/>
        </p:blipFill>
        <p:spPr>
          <a:xfrm>
            <a:off x="4931791" y="1592505"/>
            <a:ext cx="2328417" cy="2219089"/>
          </a:xfrm>
          <a:prstGeom prst="rect">
            <a:avLst/>
          </a:prstGeom>
        </p:spPr>
      </p:pic>
      <p:pic>
        <p:nvPicPr>
          <p:cNvPr id="6" name="Imagem 5">
            <a:extLst>
              <a:ext uri="{FF2B5EF4-FFF2-40B4-BE49-F238E27FC236}">
                <a16:creationId xmlns:a16="http://schemas.microsoft.com/office/drawing/2014/main" id="{9AEE966D-4C56-C217-FDAA-6BCB7C98E38D}"/>
              </a:ext>
            </a:extLst>
          </p:cNvPr>
          <p:cNvPicPr>
            <a:picLocks noChangeAspect="1"/>
          </p:cNvPicPr>
          <p:nvPr/>
        </p:nvPicPr>
        <p:blipFill rotWithShape="1">
          <a:blip r:embed="rId5">
            <a:extLst>
              <a:ext uri="{28A0092B-C50C-407E-A947-70E740481C1C}">
                <a14:useLocalDpi xmlns:a14="http://schemas.microsoft.com/office/drawing/2010/main" val="0"/>
              </a:ext>
            </a:extLst>
          </a:blip>
          <a:srcRect l="2324" r="1320" b="1794"/>
          <a:stretch/>
        </p:blipFill>
        <p:spPr>
          <a:xfrm>
            <a:off x="9068744" y="1530599"/>
            <a:ext cx="2285055" cy="2280995"/>
          </a:xfrm>
          <a:prstGeom prst="rect">
            <a:avLst/>
          </a:prstGeom>
        </p:spPr>
      </p:pic>
      <p:sp>
        <p:nvSpPr>
          <p:cNvPr id="7" name="Retângulo 6">
            <a:extLst>
              <a:ext uri="{FF2B5EF4-FFF2-40B4-BE49-F238E27FC236}">
                <a16:creationId xmlns:a16="http://schemas.microsoft.com/office/drawing/2014/main" id="{6E233580-1C72-049D-C2FC-0B68D7AF7808}"/>
              </a:ext>
            </a:extLst>
          </p:cNvPr>
          <p:cNvSpPr/>
          <p:nvPr/>
        </p:nvSpPr>
        <p:spPr>
          <a:xfrm>
            <a:off x="10500527" y="3428999"/>
            <a:ext cx="853272" cy="1270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32E57EB1-0B8C-0C69-46D2-49E2867E138C}"/>
              </a:ext>
            </a:extLst>
          </p:cNvPr>
          <p:cNvSpPr txBox="1"/>
          <p:nvPr/>
        </p:nvSpPr>
        <p:spPr>
          <a:xfrm>
            <a:off x="11212452" y="3673094"/>
            <a:ext cx="1034980" cy="276999"/>
          </a:xfrm>
          <a:prstGeom prst="rect">
            <a:avLst/>
          </a:prstGeom>
          <a:noFill/>
        </p:spPr>
        <p:txBody>
          <a:bodyPr wrap="square" rtlCol="0">
            <a:spAutoFit/>
          </a:bodyPr>
          <a:lstStyle/>
          <a:p>
            <a:pPr algn="ctr"/>
            <a:r>
              <a:rPr lang="pt-BR" sz="1200" dirty="0"/>
              <a:t>convergência</a:t>
            </a:r>
          </a:p>
        </p:txBody>
      </p:sp>
      <p:cxnSp>
        <p:nvCxnSpPr>
          <p:cNvPr id="10" name="Conector de Seta Reta 9">
            <a:extLst>
              <a:ext uri="{FF2B5EF4-FFF2-40B4-BE49-F238E27FC236}">
                <a16:creationId xmlns:a16="http://schemas.microsoft.com/office/drawing/2014/main" id="{AF98DC83-C81D-B4D6-B5F5-18F8508C8CFE}"/>
              </a:ext>
            </a:extLst>
          </p:cNvPr>
          <p:cNvCxnSpPr>
            <a:cxnSpLocks/>
            <a:stCxn id="7" idx="3"/>
            <a:endCxn id="8" idx="0"/>
          </p:cNvCxnSpPr>
          <p:nvPr/>
        </p:nvCxnSpPr>
        <p:spPr>
          <a:xfrm>
            <a:off x="11353799" y="3492500"/>
            <a:ext cx="376143" cy="1805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611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DFD749-6701-ADC5-DAA0-0A6612B19952}"/>
              </a:ext>
            </a:extLst>
          </p:cNvPr>
          <p:cNvSpPr>
            <a:spLocks noGrp="1"/>
          </p:cNvSpPr>
          <p:nvPr>
            <p:ph type="title"/>
          </p:nvPr>
        </p:nvSpPr>
        <p:spPr/>
        <p:txBody>
          <a:bodyPr/>
          <a:lstStyle/>
          <a:p>
            <a:r>
              <a:rPr lang="pt-BR" dirty="0"/>
              <a:t>Gradiente descendente estocástico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4256AAC-9738-C59F-FEF1-F2C33694D5E4}"/>
                  </a:ext>
                </a:extLst>
              </p:cNvPr>
              <p:cNvSpPr>
                <a:spLocks noGrp="1"/>
              </p:cNvSpPr>
              <p:nvPr>
                <p:ph idx="1"/>
              </p:nvPr>
            </p:nvSpPr>
            <p:spPr>
              <a:xfrm>
                <a:off x="838200" y="1690688"/>
                <a:ext cx="11163300" cy="5167311"/>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a:latin typeface="Cambria Math" panose="02040503050406030204" pitchFamily="18" charset="0"/>
                        </a:rPr>
                        <m:t>=</m:t>
                      </m:r>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𝑛</m:t>
                                  </m:r>
                                </m:e>
                                <m:sub>
                                  <m:r>
                                    <m:rPr>
                                      <m:sty m:val="p"/>
                                    </m:rPr>
                                    <a:rPr lang="pt-BR" b="0" i="0" smtClean="0">
                                      <a:latin typeface="Cambria Math" panose="02040503050406030204" pitchFamily="18" charset="0"/>
                                    </a:rPr>
                                    <m:t>random</m:t>
                                  </m:r>
                                </m:sub>
                              </m:sSub>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𝑛</m:t>
                                  </m:r>
                                </m:e>
                                <m:sub>
                                  <m:r>
                                    <m:rPr>
                                      <m:sty m:val="p"/>
                                    </m:rPr>
                                    <a:rPr lang="pt-BR">
                                      <a:latin typeface="Cambria Math" panose="02040503050406030204" pitchFamily="18" charset="0"/>
                                    </a:rPr>
                                    <m:t>random</m:t>
                                  </m:r>
                                </m:sub>
                              </m:sSub>
                            </m:e>
                          </m:d>
                        </m:e>
                      </m:d>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b="0" i="0" smtClean="0">
                          <a:latin typeface="Cambria Math" panose="02040503050406030204" pitchFamily="18" charset="0"/>
                        </a:rPr>
                        <m:t>.</m:t>
                      </m:r>
                    </m:oMath>
                  </m:oMathPara>
                </a14:m>
                <a:endParaRPr lang="pt-BR" b="0" i="0" dirty="0"/>
              </a:p>
              <a:p>
                <a:r>
                  <a:rPr lang="pt-BR" dirty="0"/>
                  <a:t>Utiliza a cada iteração </a:t>
                </a:r>
                <a:r>
                  <a:rPr lang="pt-BR" b="1" i="1" dirty="0">
                    <a:solidFill>
                      <a:srgbClr val="00B050"/>
                    </a:solidFill>
                  </a:rPr>
                  <a:t>apenas um exemplo</a:t>
                </a:r>
                <a:r>
                  <a:rPr lang="pt-BR" dirty="0"/>
                  <a:t> do conjunto de treinamento para calcular uma </a:t>
                </a:r>
                <a:r>
                  <a:rPr lang="pt-BR" b="1" i="1" dirty="0">
                    <a:solidFill>
                      <a:srgbClr val="00B050"/>
                    </a:solidFill>
                  </a:rPr>
                  <a:t>estimativa estocástica do gradiente</a:t>
                </a:r>
                <a:r>
                  <a:rPr lang="pt-BR" dirty="0"/>
                  <a:t>.</a:t>
                </a:r>
              </a:p>
              <a:p>
                <a:pPr lvl="1">
                  <a:buFont typeface="Wingdings" panose="05000000000000000000" pitchFamily="2" charset="2"/>
                  <a:buChar char="§"/>
                </a:pPr>
                <a:r>
                  <a:rPr lang="pt-BR" dirty="0"/>
                  <a:t>É estocástica pois a cada iteração de atualização toma-se uma amostra </a:t>
                </a:r>
                <a:r>
                  <a:rPr lang="pt-BR" b="1" i="1" dirty="0">
                    <a:solidFill>
                      <a:srgbClr val="00B050"/>
                    </a:solidFill>
                  </a:rPr>
                  <a:t>aleatória</a:t>
                </a:r>
                <a:r>
                  <a:rPr lang="pt-BR" dirty="0"/>
                  <a:t> do conjunto de treinamento para calcular a estimativa do gradiente.</a:t>
                </a:r>
              </a:p>
              <a:p>
                <a:r>
                  <a:rPr lang="pt-BR" dirty="0"/>
                  <a:t>Por usar uma estimativa, </a:t>
                </a:r>
                <a:r>
                  <a:rPr lang="pt-BR" b="1" i="1" dirty="0">
                    <a:solidFill>
                      <a:srgbClr val="00B050"/>
                    </a:solidFill>
                  </a:rPr>
                  <a:t>não segue diretamente a direção de máxima declividade</a:t>
                </a:r>
                <a:r>
                  <a:rPr lang="pt-BR" dirty="0"/>
                  <a:t>,</a:t>
                </a:r>
                <a:r>
                  <a:rPr lang="pt-BR" b="1" i="1" dirty="0">
                    <a:solidFill>
                      <a:srgbClr val="00B050"/>
                    </a:solidFill>
                  </a:rPr>
                  <a:t> </a:t>
                </a:r>
                <a:r>
                  <a:rPr lang="pt-BR" b="1" i="1" dirty="0">
                    <a:solidFill>
                      <a:srgbClr val="7030A0"/>
                    </a:solidFill>
                  </a:rPr>
                  <a:t>mudando de direção várias vezes</a:t>
                </a:r>
                <a:r>
                  <a:rPr lang="pt-BR" dirty="0"/>
                  <a:t>.</a:t>
                </a:r>
              </a:p>
              <a:p>
                <a:r>
                  <a:rPr lang="pt-BR" dirty="0"/>
                  <a:t>Quando os </a:t>
                </a:r>
                <a:r>
                  <a:rPr lang="pt-BR" b="1" i="1" dirty="0">
                    <a:solidFill>
                      <a:srgbClr val="00B050"/>
                    </a:solidFill>
                  </a:rPr>
                  <a:t>d</a:t>
                </a:r>
                <a:r>
                  <a:rPr lang="pt-BR" b="1" i="1" dirty="0">
                    <a:solidFill>
                      <a:srgbClr val="00B050"/>
                    </a:solidFill>
                    <a:effectLst/>
                  </a:rPr>
                  <a:t>ados de treinamento contém ruído</a:t>
                </a:r>
                <a:r>
                  <a:rPr lang="pt-BR" b="0" i="0" dirty="0">
                    <a:effectLst/>
                  </a:rPr>
                  <a:t>, a</a:t>
                </a:r>
                <a:r>
                  <a:rPr lang="pt-BR" dirty="0"/>
                  <a:t> </a:t>
                </a:r>
                <a:r>
                  <a:rPr lang="pt-BR" b="1" i="1" dirty="0">
                    <a:solidFill>
                      <a:srgbClr val="00B050"/>
                    </a:solidFill>
                  </a:rPr>
                  <a:t>estimativa</a:t>
                </a:r>
                <a:r>
                  <a:rPr lang="pt-BR" dirty="0"/>
                  <a:t> do gradiente é </a:t>
                </a:r>
                <a:r>
                  <a:rPr lang="pt-BR" b="1" i="1" dirty="0">
                    <a:solidFill>
                      <a:srgbClr val="00B050"/>
                    </a:solidFill>
                  </a:rPr>
                  <a:t>ruidosa</a:t>
                </a:r>
                <a:r>
                  <a:rPr lang="pt-BR" dirty="0"/>
                  <a:t>, fazendo com que a </a:t>
                </a:r>
                <a:r>
                  <a:rPr lang="pt-BR" b="1" i="1" dirty="0">
                    <a:solidFill>
                      <a:srgbClr val="00B050"/>
                    </a:solidFill>
                  </a:rPr>
                  <a:t>convergência não ocorra</a:t>
                </a:r>
                <a:r>
                  <a:rPr lang="pt-BR" dirty="0"/>
                  <a:t> ou </a:t>
                </a:r>
                <a:r>
                  <a:rPr lang="pt-BR" b="1" i="1" dirty="0">
                    <a:solidFill>
                      <a:srgbClr val="00B050"/>
                    </a:solidFill>
                  </a:rPr>
                  <a:t>não seja garantida</a:t>
                </a:r>
                <a:r>
                  <a:rPr lang="pt-BR" dirty="0"/>
                  <a:t>.</a:t>
                </a:r>
              </a:p>
              <a:p>
                <a:pPr lvl="1">
                  <a:buFont typeface="Wingdings" panose="05000000000000000000" pitchFamily="2" charset="2"/>
                  <a:buChar char="§"/>
                </a:pPr>
                <a:r>
                  <a:rPr lang="pt-BR" dirty="0"/>
                  <a:t>O algoritmo </a:t>
                </a:r>
                <a:r>
                  <a:rPr lang="pt-BR" b="1" i="1" dirty="0"/>
                  <a:t>oscila</a:t>
                </a:r>
                <a:r>
                  <a:rPr lang="pt-BR" dirty="0"/>
                  <a:t> em torno do mínimo </a:t>
                </a:r>
                <a:r>
                  <a:rPr lang="pt-BR" b="1" i="1" dirty="0"/>
                  <a:t>sem nunca convergir</a:t>
                </a:r>
                <a:r>
                  <a:rPr lang="pt-BR" dirty="0"/>
                  <a:t>. </a:t>
                </a:r>
              </a:p>
              <a:p>
                <a:r>
                  <a:rPr lang="pt-BR" dirty="0"/>
                  <a:t>Entretanto, é mais rápido e usa menos CPU e memória do que o GDB.</a:t>
                </a:r>
              </a:p>
            </p:txBody>
          </p:sp>
        </mc:Choice>
        <mc:Fallback xmlns="">
          <p:sp>
            <p:nvSpPr>
              <p:cNvPr id="3" name="Espaço Reservado para Conteúdo 2">
                <a:extLst>
                  <a:ext uri="{FF2B5EF4-FFF2-40B4-BE49-F238E27FC236}">
                    <a16:creationId xmlns:a16="http://schemas.microsoft.com/office/drawing/2014/main" id="{94256AAC-9738-C59F-FEF1-F2C33694D5E4}"/>
                  </a:ext>
                </a:extLst>
              </p:cNvPr>
              <p:cNvSpPr>
                <a:spLocks noGrp="1" noRot="1" noChangeAspect="1" noMove="1" noResize="1" noEditPoints="1" noAdjustHandles="1" noChangeArrowheads="1" noChangeShapeType="1" noTextEdit="1"/>
              </p:cNvSpPr>
              <p:nvPr>
                <p:ph idx="1"/>
              </p:nvPr>
            </p:nvSpPr>
            <p:spPr>
              <a:xfrm>
                <a:off x="838200" y="1690688"/>
                <a:ext cx="11163300" cy="5167311"/>
              </a:xfrm>
              <a:blipFill>
                <a:blip r:embed="rId3"/>
                <a:stretch>
                  <a:fillRect l="-983" b="-1297"/>
                </a:stretch>
              </a:blipFill>
            </p:spPr>
            <p:txBody>
              <a:bodyPr/>
              <a:lstStyle/>
              <a:p>
                <a:r>
                  <a:rPr lang="pt-BR">
                    <a:noFill/>
                  </a:rPr>
                  <a:t> </a:t>
                </a:r>
              </a:p>
            </p:txBody>
          </p:sp>
        </mc:Fallback>
      </mc:AlternateContent>
      <p:sp>
        <p:nvSpPr>
          <p:cNvPr id="4" name="TextBox 7">
            <a:extLst>
              <a:ext uri="{FF2B5EF4-FFF2-40B4-BE49-F238E27FC236}">
                <a16:creationId xmlns:a16="http://schemas.microsoft.com/office/drawing/2014/main" id="{AAC5363E-FD4F-BA03-42FC-969AED7F5B77}"/>
              </a:ext>
            </a:extLst>
          </p:cNvPr>
          <p:cNvSpPr txBox="1"/>
          <p:nvPr/>
        </p:nvSpPr>
        <p:spPr>
          <a:xfrm>
            <a:off x="9208487" y="6581000"/>
            <a:ext cx="2983513" cy="276999"/>
          </a:xfrm>
          <a:prstGeom prst="rect">
            <a:avLst/>
          </a:prstGeom>
          <a:noFill/>
        </p:spPr>
        <p:txBody>
          <a:bodyPr wrap="square" rtlCol="0">
            <a:spAutoFit/>
          </a:bodyPr>
          <a:lstStyle/>
          <a:p>
            <a:r>
              <a:rPr lang="pt-BR" sz="1200" u="sng" dirty="0">
                <a:solidFill>
                  <a:srgbClr val="0563C1"/>
                </a:solidFill>
                <a:hlinkClick r:id="rId4"/>
              </a:rPr>
              <a:t>Exemplo</a:t>
            </a:r>
            <a:r>
              <a:rPr lang="pt-BR" sz="1200" u="sng" dirty="0">
                <a:hlinkClick r:id="rId4"/>
              </a:rPr>
              <a:t>: gradiente descendente estocástico</a:t>
            </a:r>
            <a:endParaRPr lang="pt-BR" sz="1200" u="sng" dirty="0"/>
          </a:p>
        </p:txBody>
      </p:sp>
    </p:spTree>
    <p:extLst>
      <p:ext uri="{BB962C8B-B14F-4D97-AF65-F5344CB8AC3E}">
        <p14:creationId xmlns:p14="http://schemas.microsoft.com/office/powerpoint/2010/main" val="160602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5F8366-7EBB-1253-94D2-B24206612D22}"/>
              </a:ext>
            </a:extLst>
          </p:cNvPr>
          <p:cNvSpPr>
            <a:spLocks noGrp="1"/>
          </p:cNvSpPr>
          <p:nvPr>
            <p:ph type="title"/>
          </p:nvPr>
        </p:nvSpPr>
        <p:spPr/>
        <p:txBody>
          <a:bodyPr/>
          <a:lstStyle/>
          <a:p>
            <a:r>
              <a:rPr lang="pt-BR" dirty="0"/>
              <a:t>Características do GD estocástico</a:t>
            </a:r>
          </a:p>
        </p:txBody>
      </p:sp>
      <p:sp>
        <p:nvSpPr>
          <p:cNvPr id="3" name="Espaço Reservado para Conteúdo 2">
            <a:extLst>
              <a:ext uri="{FF2B5EF4-FFF2-40B4-BE49-F238E27FC236}">
                <a16:creationId xmlns:a16="http://schemas.microsoft.com/office/drawing/2014/main" id="{BC789945-AA19-BE0E-B64E-05B138B94ED8}"/>
              </a:ext>
            </a:extLst>
          </p:cNvPr>
          <p:cNvSpPr>
            <a:spLocks noGrp="1"/>
          </p:cNvSpPr>
          <p:nvPr>
            <p:ph idx="1"/>
          </p:nvPr>
        </p:nvSpPr>
        <p:spPr>
          <a:xfrm>
            <a:off x="838199" y="4094922"/>
            <a:ext cx="11179629" cy="2763077"/>
          </a:xfrm>
        </p:spPr>
        <p:txBody>
          <a:bodyPr>
            <a:normAutofit/>
          </a:bodyPr>
          <a:lstStyle/>
          <a:p>
            <a:pPr>
              <a:spcBef>
                <a:spcPts val="600"/>
              </a:spcBef>
            </a:pPr>
            <a:r>
              <a:rPr lang="pt-BR" b="1" i="1" dirty="0"/>
              <a:t>N</a:t>
            </a:r>
            <a:r>
              <a:rPr lang="pt-BR" sz="2800" b="1" i="1" dirty="0"/>
              <a:t>ão apresenta um caminho regular para o mínimo</a:t>
            </a:r>
            <a:r>
              <a:rPr lang="pt-BR" sz="2800" dirty="0"/>
              <a:t>, mudando de direção várias vezes. </a:t>
            </a:r>
          </a:p>
          <a:p>
            <a:pPr>
              <a:spcBef>
                <a:spcPts val="600"/>
              </a:spcBef>
            </a:pPr>
            <a:r>
              <a:rPr lang="pt-BR" sz="2800" dirty="0"/>
              <a:t>Quando as </a:t>
            </a:r>
            <a:r>
              <a:rPr lang="pt-BR" sz="2800" b="1" i="1" dirty="0"/>
              <a:t>amostras contém ruído</a:t>
            </a:r>
            <a:r>
              <a:rPr lang="pt-BR" sz="2800" dirty="0"/>
              <a:t>, </a:t>
            </a:r>
            <a:r>
              <a:rPr lang="pt-BR" sz="2800" b="1" i="1" dirty="0"/>
              <a:t>não converge para o ponto de mínimo</a:t>
            </a:r>
            <a:r>
              <a:rPr lang="pt-BR" sz="2800" dirty="0"/>
              <a:t>, “</a:t>
            </a:r>
            <a:r>
              <a:rPr lang="pt-BR" sz="2800" i="1" dirty="0"/>
              <a:t>oscila</a:t>
            </a:r>
            <a:r>
              <a:rPr lang="pt-BR" sz="2800" dirty="0"/>
              <a:t>” em torno dele.</a:t>
            </a:r>
          </a:p>
          <a:p>
            <a:pPr>
              <a:spcBef>
                <a:spcPts val="600"/>
              </a:spcBef>
            </a:pPr>
            <a:r>
              <a:rPr lang="pt-BR" dirty="0"/>
              <a:t>Essa oscilação também pode ser vista na curva de erro.</a:t>
            </a:r>
            <a:endParaRPr lang="pt-BR" sz="2800" dirty="0"/>
          </a:p>
          <a:p>
            <a:pPr>
              <a:spcBef>
                <a:spcPts val="600"/>
              </a:spcBef>
            </a:pPr>
            <a:r>
              <a:rPr lang="pt-BR" sz="2800" dirty="0"/>
              <a:t>Necessita de técnicas para ficar mais comportado e talvez convergir.</a:t>
            </a:r>
          </a:p>
        </p:txBody>
      </p:sp>
      <p:pic>
        <p:nvPicPr>
          <p:cNvPr id="4" name="Picture 10">
            <a:extLst>
              <a:ext uri="{FF2B5EF4-FFF2-40B4-BE49-F238E27FC236}">
                <a16:creationId xmlns:a16="http://schemas.microsoft.com/office/drawing/2014/main" id="{9D861C42-BA73-C3D2-EFFB-BDC1F306C02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972" t="17580" r="1383" b="9839"/>
          <a:stretch/>
        </p:blipFill>
        <p:spPr>
          <a:xfrm>
            <a:off x="1144433" y="1754042"/>
            <a:ext cx="2480001" cy="2232000"/>
          </a:xfrm>
          <a:prstGeom prst="rect">
            <a:avLst/>
          </a:prstGeom>
        </p:spPr>
      </p:pic>
      <p:pic>
        <p:nvPicPr>
          <p:cNvPr id="5" name="Picture 4">
            <a:extLst>
              <a:ext uri="{FF2B5EF4-FFF2-40B4-BE49-F238E27FC236}">
                <a16:creationId xmlns:a16="http://schemas.microsoft.com/office/drawing/2014/main" id="{D253F535-9756-5F7B-6082-569E679D90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913" r="9292" b="2280"/>
          <a:stretch/>
        </p:blipFill>
        <p:spPr>
          <a:xfrm>
            <a:off x="5129626" y="1754042"/>
            <a:ext cx="2359500" cy="2232000"/>
          </a:xfrm>
          <a:prstGeom prst="rect">
            <a:avLst/>
          </a:prstGeom>
        </p:spPr>
      </p:pic>
      <p:pic>
        <p:nvPicPr>
          <p:cNvPr id="6" name="Picture 5">
            <a:extLst>
              <a:ext uri="{FF2B5EF4-FFF2-40B4-BE49-F238E27FC236}">
                <a16:creationId xmlns:a16="http://schemas.microsoft.com/office/drawing/2014/main" id="{E16771B7-0D4B-2C47-B862-453742E3AC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17" t="11837" r="5983" b="3248"/>
          <a:stretch/>
        </p:blipFill>
        <p:spPr>
          <a:xfrm>
            <a:off x="9200896" y="1754042"/>
            <a:ext cx="2431391" cy="2232000"/>
          </a:xfrm>
          <a:prstGeom prst="rect">
            <a:avLst/>
          </a:prstGeom>
        </p:spPr>
      </p:pic>
    </p:spTree>
    <p:extLst>
      <p:ext uri="{BB962C8B-B14F-4D97-AF65-F5344CB8AC3E}">
        <p14:creationId xmlns:p14="http://schemas.microsoft.com/office/powerpoint/2010/main" val="527918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3F10E-6CE8-F5B4-77B2-6ECA4B60D451}"/>
              </a:ext>
            </a:extLst>
          </p:cNvPr>
          <p:cNvSpPr>
            <a:spLocks noGrp="1"/>
          </p:cNvSpPr>
          <p:nvPr>
            <p:ph type="title"/>
          </p:nvPr>
        </p:nvSpPr>
        <p:spPr/>
        <p:txBody>
          <a:bodyPr/>
          <a:lstStyle/>
          <a:p>
            <a:r>
              <a:rPr lang="pt-BR" dirty="0"/>
              <a:t>Vetor gradiente</a:t>
            </a:r>
          </a:p>
        </p:txBody>
      </p:sp>
      <p:sp>
        <p:nvSpPr>
          <p:cNvPr id="3" name="Espaço Reservado para Conteúdo 2">
            <a:extLst>
              <a:ext uri="{FF2B5EF4-FFF2-40B4-BE49-F238E27FC236}">
                <a16:creationId xmlns:a16="http://schemas.microsoft.com/office/drawing/2014/main" id="{1F555B0D-6D08-0865-C39E-A6D2FD651EE5}"/>
              </a:ext>
            </a:extLst>
          </p:cNvPr>
          <p:cNvSpPr>
            <a:spLocks noGrp="1"/>
          </p:cNvSpPr>
          <p:nvPr>
            <p:ph idx="1"/>
          </p:nvPr>
        </p:nvSpPr>
        <p:spPr>
          <a:xfrm>
            <a:off x="5828044" y="1825624"/>
            <a:ext cx="6199833" cy="5032376"/>
          </a:xfrm>
        </p:spPr>
        <p:txBody>
          <a:bodyPr/>
          <a:lstStyle/>
          <a:p>
            <a:r>
              <a:rPr lang="pt-BR" dirty="0">
                <a:ea typeface="Cambria Math" panose="02040503050406030204" pitchFamily="18" charset="0"/>
              </a:rPr>
              <a:t>Vocês se lembram das aulas de cálculo vetorial, onde vocês aprenderam sobre o </a:t>
            </a:r>
            <a:r>
              <a:rPr lang="pt-BR" b="1" i="1" dirty="0">
                <a:solidFill>
                  <a:srgbClr val="00B050"/>
                </a:solidFill>
                <a:ea typeface="Cambria Math" panose="02040503050406030204" pitchFamily="18" charset="0"/>
              </a:rPr>
              <a:t>vetor gradiente</a:t>
            </a:r>
            <a:r>
              <a:rPr lang="pt-BR" dirty="0">
                <a:ea typeface="Cambria Math" panose="02040503050406030204" pitchFamily="18" charset="0"/>
              </a:rPr>
              <a:t>?</a:t>
            </a:r>
          </a:p>
          <a:p>
            <a:r>
              <a:rPr lang="pt-BR" dirty="0"/>
              <a:t>Qual </a:t>
            </a:r>
            <a:r>
              <a:rPr lang="pt-BR" b="1" i="1" dirty="0">
                <a:solidFill>
                  <a:srgbClr val="00B050"/>
                </a:solidFill>
              </a:rPr>
              <a:t>informação</a:t>
            </a:r>
            <a:r>
              <a:rPr lang="pt-BR" dirty="0"/>
              <a:t> ele nos dá sobre uma função?</a:t>
            </a:r>
          </a:p>
        </p:txBody>
      </p:sp>
      <p:pic>
        <p:nvPicPr>
          <p:cNvPr id="6" name="Imagem 5">
            <a:extLst>
              <a:ext uri="{FF2B5EF4-FFF2-40B4-BE49-F238E27FC236}">
                <a16:creationId xmlns:a16="http://schemas.microsoft.com/office/drawing/2014/main" id="{FD3A640A-7D9A-826E-E3F2-DA5ECFA0AA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652" b="50019"/>
          <a:stretch/>
        </p:blipFill>
        <p:spPr>
          <a:xfrm>
            <a:off x="164123" y="2655614"/>
            <a:ext cx="5044273" cy="2398707"/>
          </a:xfrm>
          <a:prstGeom prst="rect">
            <a:avLst/>
          </a:prstGeom>
        </p:spPr>
      </p:pic>
    </p:spTree>
    <p:extLst>
      <p:ext uri="{BB962C8B-B14F-4D97-AF65-F5344CB8AC3E}">
        <p14:creationId xmlns:p14="http://schemas.microsoft.com/office/powerpoint/2010/main" val="3402855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72A5BB-4554-C140-C4FA-0015A4C7E1DE}"/>
              </a:ext>
            </a:extLst>
          </p:cNvPr>
          <p:cNvSpPr>
            <a:spLocks noGrp="1"/>
          </p:cNvSpPr>
          <p:nvPr>
            <p:ph type="title"/>
          </p:nvPr>
        </p:nvSpPr>
        <p:spPr/>
        <p:txBody>
          <a:bodyPr/>
          <a:lstStyle/>
          <a:p>
            <a:r>
              <a:rPr lang="pt-BR" dirty="0"/>
              <a:t>Gradiente descendente em mini-lotes</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F7AC0EF6-98AD-3BF4-053F-55150437291C}"/>
                  </a:ext>
                </a:extLst>
              </p:cNvPr>
              <p:cNvSpPr>
                <a:spLocks noGrp="1"/>
              </p:cNvSpPr>
              <p:nvPr>
                <p:ph idx="1"/>
              </p:nvPr>
            </p:nvSpPr>
            <p:spPr>
              <a:xfrm>
                <a:off x="838200" y="1690689"/>
                <a:ext cx="11258550" cy="517725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smtClean="0">
                          <a:latin typeface="Cambria Math" panose="02040503050406030204" pitchFamily="18" charset="0"/>
                        </a:rPr>
                        <m:t>=</m:t>
                      </m:r>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𝑀𝐵</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b="0" i="1" smtClean="0">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nary>
                      <m:r>
                        <a:rPr lang="pt-BR" b="0" i="0" smtClean="0">
                          <a:latin typeface="Cambria Math" panose="02040503050406030204" pitchFamily="18" charset="0"/>
                        </a:rPr>
                        <m:t>.</m:t>
                      </m:r>
                    </m:oMath>
                  </m:oMathPara>
                </a14:m>
                <a:endParaRPr lang="pt-BR" b="0" i="0" dirty="0">
                  <a:latin typeface="Cambria Math" panose="02040503050406030204" pitchFamily="18" charset="0"/>
                </a:endParaRPr>
              </a:p>
              <a:p>
                <a:r>
                  <a:rPr lang="pt-BR" dirty="0"/>
                  <a:t>Utiliza a cada iteração um </a:t>
                </a:r>
                <a:r>
                  <a:rPr lang="pt-BR" b="1" i="1" dirty="0">
                    <a:solidFill>
                      <a:srgbClr val="00B050"/>
                    </a:solidFill>
                  </a:rPr>
                  <a:t>subconjunto aleatório de exemplos</a:t>
                </a:r>
                <a:r>
                  <a:rPr lang="pt-BR" dirty="0"/>
                  <a:t>, </a:t>
                </a:r>
                <a14:m>
                  <m:oMath xmlns:m="http://schemas.openxmlformats.org/officeDocument/2006/math">
                    <m:r>
                      <a:rPr lang="pt-BR" i="1">
                        <a:latin typeface="Cambria Math" panose="02040503050406030204" pitchFamily="18" charset="0"/>
                      </a:rPr>
                      <m:t>𝑀𝐵</m:t>
                    </m:r>
                  </m:oMath>
                </a14:m>
                <a:r>
                  <a:rPr lang="pt-BR" dirty="0"/>
                  <a:t>, do conjunto de treinamento para o cálculo do gradiente</a:t>
                </a:r>
                <a:r>
                  <a:rPr lang="nl-BE" dirty="0"/>
                  <a:t>.</a:t>
                </a:r>
              </a:p>
              <a:p>
                <a:r>
                  <a:rPr lang="nl-BE" dirty="0"/>
                  <a:t>Em geral, </a:t>
                </a:r>
                <a14:m>
                  <m:oMath xmlns:m="http://schemas.openxmlformats.org/officeDocument/2006/math">
                    <m:r>
                      <a:rPr lang="pt-BR" b="0" i="0" smtClean="0">
                        <a:latin typeface="Cambria Math" panose="02040503050406030204" pitchFamily="18" charset="0"/>
                      </a:rPr>
                      <m:t>1&lt;</m:t>
                    </m:r>
                    <m:r>
                      <a:rPr lang="pt-BR" i="1">
                        <a:latin typeface="Cambria Math" panose="02040503050406030204" pitchFamily="18" charset="0"/>
                      </a:rPr>
                      <m:t>𝑀𝐵</m:t>
                    </m:r>
                    <m:r>
                      <a:rPr lang="pt-BR" b="0" i="0" smtClean="0">
                        <a:latin typeface="Cambria Math" panose="02040503050406030204" pitchFamily="18" charset="0"/>
                      </a:rPr>
                      <m:t>&lt;</m:t>
                    </m:r>
                    <m:r>
                      <a:rPr lang="pt-BR" b="0" i="1" smtClean="0">
                        <a:latin typeface="Cambria Math" panose="02040503050406030204" pitchFamily="18" charset="0"/>
                      </a:rPr>
                      <m:t>𝑁</m:t>
                    </m:r>
                  </m:oMath>
                </a14:m>
                <a:r>
                  <a:rPr lang="pt-BR" dirty="0"/>
                  <a:t>, portanto é mais rápido que o GDB e mais preciso e estável do que o GDE. </a:t>
                </a:r>
              </a:p>
              <a:p>
                <a:r>
                  <a:rPr lang="pt-BR" dirty="0"/>
                  <a:t>Porém, por </a:t>
                </a:r>
                <a14:m>
                  <m:oMath xmlns:m="http://schemas.openxmlformats.org/officeDocument/2006/math">
                    <m:r>
                      <a:rPr lang="pt-BR" b="0" i="1" smtClean="0">
                        <a:latin typeface="Cambria Math" panose="02040503050406030204" pitchFamily="18" charset="0"/>
                      </a:rPr>
                      <m:t>𝑀𝐵</m:t>
                    </m:r>
                  </m:oMath>
                </a14:m>
                <a:r>
                  <a:rPr lang="pt-BR" dirty="0"/>
                  <a:t> ser variável, essa versão é vista como uma </a:t>
                </a:r>
                <a:r>
                  <a:rPr lang="pt-BR" b="1" i="1" dirty="0">
                    <a:solidFill>
                      <a:srgbClr val="00B050"/>
                    </a:solidFill>
                  </a:rPr>
                  <a:t>generalização</a:t>
                </a:r>
                <a:r>
                  <a:rPr lang="pt-BR" dirty="0"/>
                  <a:t> das duas versões anteriores, pois </a:t>
                </a:r>
                <a14:m>
                  <m:oMath xmlns:m="http://schemas.openxmlformats.org/officeDocument/2006/math">
                    <m:r>
                      <a:rPr lang="pt-BR" i="1">
                        <a:latin typeface="Cambria Math" panose="02040503050406030204" pitchFamily="18" charset="0"/>
                      </a:rPr>
                      <m:t>𝑀𝐵</m:t>
                    </m:r>
                  </m:oMath>
                </a14:m>
                <a:r>
                  <a:rPr lang="pt-BR" dirty="0"/>
                  <a:t> pode ser feito igual a 1 ou </a:t>
                </a:r>
                <a14:m>
                  <m:oMath xmlns:m="http://schemas.openxmlformats.org/officeDocument/2006/math">
                    <m:r>
                      <a:rPr lang="pt-BR" b="0" i="1" smtClean="0">
                        <a:latin typeface="Cambria Math" panose="02040503050406030204" pitchFamily="18" charset="0"/>
                      </a:rPr>
                      <m:t>𝑁</m:t>
                    </m:r>
                  </m:oMath>
                </a14:m>
                <a:r>
                  <a:rPr lang="pt-BR" dirty="0"/>
                  <a:t>.</a:t>
                </a:r>
              </a:p>
              <a:p>
                <a:r>
                  <a:rPr lang="pt-BR" dirty="0"/>
                  <a:t>Em caso de amostras ruidosas, a convergência depende do tamanho de </a:t>
                </a:r>
                <a14:m>
                  <m:oMath xmlns:m="http://schemas.openxmlformats.org/officeDocument/2006/math">
                    <m:r>
                      <a:rPr lang="pt-BR" b="0" i="1" smtClean="0">
                        <a:latin typeface="Cambria Math" panose="02040503050406030204" pitchFamily="18" charset="0"/>
                      </a:rPr>
                      <m:t>𝑀𝐵</m:t>
                    </m:r>
                  </m:oMath>
                </a14:m>
                <a:r>
                  <a:rPr lang="pt-BR" dirty="0"/>
                  <a:t>, quanto maior, melhor é a estimativa do vetor gradiente e, consequentemente, maior a chance de convergência.</a:t>
                </a:r>
              </a:p>
            </p:txBody>
          </p:sp>
        </mc:Choice>
        <mc:Fallback>
          <p:sp>
            <p:nvSpPr>
              <p:cNvPr id="3" name="Espaço Reservado para Conteúdo 2">
                <a:extLst>
                  <a:ext uri="{FF2B5EF4-FFF2-40B4-BE49-F238E27FC236}">
                    <a16:creationId xmlns:a16="http://schemas.microsoft.com/office/drawing/2014/main" id="{F7AC0EF6-98AD-3BF4-053F-55150437291C}"/>
                  </a:ext>
                </a:extLst>
              </p:cNvPr>
              <p:cNvSpPr>
                <a:spLocks noGrp="1" noRot="1" noChangeAspect="1" noMove="1" noResize="1" noEditPoints="1" noAdjustHandles="1" noChangeArrowheads="1" noChangeShapeType="1" noTextEdit="1"/>
              </p:cNvSpPr>
              <p:nvPr>
                <p:ph idx="1"/>
              </p:nvPr>
            </p:nvSpPr>
            <p:spPr>
              <a:xfrm>
                <a:off x="838200" y="1690689"/>
                <a:ext cx="11258550" cy="5177250"/>
              </a:xfrm>
              <a:blipFill>
                <a:blip r:embed="rId3"/>
                <a:stretch>
                  <a:fillRect l="-975" r="-1679" b="-2471"/>
                </a:stretch>
              </a:blipFill>
            </p:spPr>
            <p:txBody>
              <a:bodyPr/>
              <a:lstStyle/>
              <a:p>
                <a:r>
                  <a:rPr lang="pt-BR">
                    <a:noFill/>
                  </a:rPr>
                  <a:t> </a:t>
                </a:r>
              </a:p>
            </p:txBody>
          </p:sp>
        </mc:Fallback>
      </mc:AlternateContent>
      <p:sp>
        <p:nvSpPr>
          <p:cNvPr id="4" name="TextBox 4">
            <a:extLst>
              <a:ext uri="{FF2B5EF4-FFF2-40B4-BE49-F238E27FC236}">
                <a16:creationId xmlns:a16="http://schemas.microsoft.com/office/drawing/2014/main" id="{50287A2F-B7CE-132B-6E11-098600465D58}"/>
              </a:ext>
            </a:extLst>
          </p:cNvPr>
          <p:cNvSpPr txBox="1"/>
          <p:nvPr/>
        </p:nvSpPr>
        <p:spPr>
          <a:xfrm>
            <a:off x="9056559" y="6581000"/>
            <a:ext cx="3135441" cy="276999"/>
          </a:xfrm>
          <a:prstGeom prst="rect">
            <a:avLst/>
          </a:prstGeom>
          <a:noFill/>
        </p:spPr>
        <p:txBody>
          <a:bodyPr wrap="square" rtlCol="0">
            <a:spAutoFit/>
          </a:bodyPr>
          <a:lstStyle/>
          <a:p>
            <a:r>
              <a:rPr lang="pt-BR" sz="1200" dirty="0">
                <a:hlinkClick r:id="rId4"/>
              </a:rPr>
              <a:t>Exemplo: gradiente descendente em mini-lotes</a:t>
            </a:r>
            <a:endParaRPr lang="pt-BR" sz="1200" dirty="0"/>
          </a:p>
        </p:txBody>
      </p:sp>
      <p:sp>
        <p:nvSpPr>
          <p:cNvPr id="5" name="Rectangle 3">
            <a:extLst>
              <a:ext uri="{FF2B5EF4-FFF2-40B4-BE49-F238E27FC236}">
                <a16:creationId xmlns:a16="http://schemas.microsoft.com/office/drawing/2014/main" id="{B467F2B4-E55B-2059-5805-608AE3B92F59}"/>
              </a:ext>
            </a:extLst>
          </p:cNvPr>
          <p:cNvSpPr/>
          <p:nvPr/>
        </p:nvSpPr>
        <p:spPr>
          <a:xfrm>
            <a:off x="5685871" y="1568933"/>
            <a:ext cx="800654" cy="13255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243174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1EDE67-081C-D72E-B39C-B03A5DF6406A}"/>
              </a:ext>
            </a:extLst>
          </p:cNvPr>
          <p:cNvSpPr>
            <a:spLocks noGrp="1"/>
          </p:cNvSpPr>
          <p:nvPr>
            <p:ph type="title"/>
          </p:nvPr>
        </p:nvSpPr>
        <p:spPr/>
        <p:txBody>
          <a:bodyPr/>
          <a:lstStyle/>
          <a:p>
            <a:r>
              <a:rPr lang="pt-BR" dirty="0"/>
              <a:t>Características do GD em mini-lotes</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1E63B2AC-3192-E390-0814-21A3EB06B923}"/>
                  </a:ext>
                </a:extLst>
              </p:cNvPr>
              <p:cNvSpPr>
                <a:spLocks noGrp="1"/>
              </p:cNvSpPr>
              <p:nvPr>
                <p:ph idx="1"/>
              </p:nvPr>
            </p:nvSpPr>
            <p:spPr>
              <a:xfrm>
                <a:off x="6204857" y="1825624"/>
                <a:ext cx="5874312" cy="5032375"/>
              </a:xfrm>
            </p:spPr>
            <p:txBody>
              <a:bodyPr>
                <a:normAutofit/>
              </a:bodyPr>
              <a:lstStyle/>
              <a:p>
                <a:pPr>
                  <a:spcBef>
                    <a:spcPts val="0"/>
                  </a:spcBef>
                </a:pPr>
                <a:r>
                  <a:rPr lang="pt-BR" dirty="0"/>
                  <a:t>Conforme </a:t>
                </a:r>
                <a14:m>
                  <m:oMath xmlns:m="http://schemas.openxmlformats.org/officeDocument/2006/math">
                    <m:r>
                      <a:rPr lang="pt-BR" b="0" i="1" smtClean="0"/>
                      <m:t>𝑀𝐵</m:t>
                    </m:r>
                  </m:oMath>
                </a14:m>
                <a:r>
                  <a:rPr lang="pt-BR" dirty="0"/>
                  <a:t> aumenta, </a:t>
                </a:r>
              </a:p>
              <a:p>
                <a:pPr lvl="1">
                  <a:spcBef>
                    <a:spcPts val="0"/>
                  </a:spcBef>
                  <a:buFont typeface="Wingdings" panose="05000000000000000000" pitchFamily="2" charset="2"/>
                  <a:buChar char="§"/>
                </a:pPr>
                <a:r>
                  <a:rPr lang="pt-BR" dirty="0"/>
                  <a:t>o progresso se torna menos irregular do o do GDE, </a:t>
                </a:r>
              </a:p>
              <a:p>
                <a:pPr lvl="1">
                  <a:spcBef>
                    <a:spcPts val="0"/>
                  </a:spcBef>
                  <a:buFont typeface="Wingdings" panose="05000000000000000000" pitchFamily="2" charset="2"/>
                  <a:buChar char="§"/>
                </a:pPr>
                <a:r>
                  <a:rPr lang="pt-BR" dirty="0"/>
                  <a:t>E a oscilação ao redor do ponto de mínimo diminui.</a:t>
                </a:r>
              </a:p>
              <a:p>
                <a:pPr>
                  <a:spcBef>
                    <a:spcPts val="0"/>
                  </a:spcBef>
                </a:pPr>
                <a:r>
                  <a:rPr lang="pt-BR" dirty="0"/>
                  <a:t>Tem comportamento mais próximo do GD em batelada para mini-batches maiores.</a:t>
                </a:r>
              </a:p>
              <a:p>
                <a:pPr>
                  <a:spcBef>
                    <a:spcPts val="0"/>
                  </a:spcBef>
                </a:pPr>
                <a:r>
                  <a:rPr lang="pt-BR" dirty="0"/>
                  <a:t>Esquema de redução de </a:t>
                </a:r>
                <a14:m>
                  <m:oMath xmlns:m="http://schemas.openxmlformats.org/officeDocument/2006/math">
                    <m:r>
                      <m:rPr>
                        <m:sty m:val="p"/>
                      </m:rPr>
                      <a:rPr lang="pt-BR" b="0" i="0" smtClean="0">
                        <a:ea typeface="Cambria Math" panose="02040503050406030204" pitchFamily="18" charset="0"/>
                      </a:rPr>
                      <m:t>α</m:t>
                    </m:r>
                  </m:oMath>
                </a14:m>
                <a:r>
                  <a:rPr lang="pt-BR" dirty="0"/>
                  <a:t> pode balancear rapidez e convergência.</a:t>
                </a:r>
              </a:p>
              <a:p>
                <a:pPr>
                  <a:spcBef>
                    <a:spcPts val="0"/>
                  </a:spcBef>
                </a:pPr>
                <a:r>
                  <a:rPr lang="pt-BR" dirty="0"/>
                  <a:t>Com </a:t>
                </a:r>
                <a14:m>
                  <m:oMath xmlns:m="http://schemas.openxmlformats.org/officeDocument/2006/math">
                    <m:r>
                      <a:rPr lang="pt-BR" b="0" i="1" smtClean="0">
                        <a:latin typeface="Cambria Math" panose="02040503050406030204" pitchFamily="18" charset="0"/>
                      </a:rPr>
                      <m:t>𝑀𝐵</m:t>
                    </m:r>
                  </m:oMath>
                </a14:m>
                <a:r>
                  <a:rPr lang="pt-BR" dirty="0"/>
                  <a:t> pequenos, pode se beneficiar de </a:t>
                </a:r>
                <a:r>
                  <a:rPr lang="pt-BR" sz="2800" dirty="0"/>
                  <a:t>técnicas para ficar mais comportado e talvez convergir.</a:t>
                </a:r>
                <a:endParaRPr lang="pt-BR" dirty="0"/>
              </a:p>
            </p:txBody>
          </p:sp>
        </mc:Choice>
        <mc:Fallback>
          <p:sp>
            <p:nvSpPr>
              <p:cNvPr id="3" name="Espaço Reservado para Conteúdo 2">
                <a:extLst>
                  <a:ext uri="{FF2B5EF4-FFF2-40B4-BE49-F238E27FC236}">
                    <a16:creationId xmlns:a16="http://schemas.microsoft.com/office/drawing/2014/main" id="{1E63B2AC-3192-E390-0814-21A3EB06B923}"/>
                  </a:ext>
                </a:extLst>
              </p:cNvPr>
              <p:cNvSpPr>
                <a:spLocks noGrp="1" noRot="1" noChangeAspect="1" noMove="1" noResize="1" noEditPoints="1" noAdjustHandles="1" noChangeArrowheads="1" noChangeShapeType="1" noTextEdit="1"/>
              </p:cNvSpPr>
              <p:nvPr>
                <p:ph idx="1"/>
              </p:nvPr>
            </p:nvSpPr>
            <p:spPr>
              <a:xfrm>
                <a:off x="6204857" y="1825624"/>
                <a:ext cx="5874312" cy="5032375"/>
              </a:xfrm>
              <a:blipFill>
                <a:blip r:embed="rId2"/>
                <a:stretch>
                  <a:fillRect l="-1869" t="-1937" r="-3323" b="-121"/>
                </a:stretch>
              </a:blipFill>
            </p:spPr>
            <p:txBody>
              <a:bodyPr/>
              <a:lstStyle/>
              <a:p>
                <a:r>
                  <a:rPr lang="pt-BR">
                    <a:noFill/>
                  </a:rPr>
                  <a:t> </a:t>
                </a:r>
              </a:p>
            </p:txBody>
          </p:sp>
        </mc:Fallback>
      </mc:AlternateContent>
      <p:sp>
        <p:nvSpPr>
          <p:cNvPr id="4" name="TextBox 7">
            <a:extLst>
              <a:ext uri="{FF2B5EF4-FFF2-40B4-BE49-F238E27FC236}">
                <a16:creationId xmlns:a16="http://schemas.microsoft.com/office/drawing/2014/main" id="{15E27590-D150-C917-1224-55B107998371}"/>
              </a:ext>
            </a:extLst>
          </p:cNvPr>
          <p:cNvSpPr txBox="1"/>
          <p:nvPr/>
        </p:nvSpPr>
        <p:spPr>
          <a:xfrm>
            <a:off x="4013235" y="2185215"/>
            <a:ext cx="2329073"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5" name="TextBox 14">
            <a:extLst>
              <a:ext uri="{FF2B5EF4-FFF2-40B4-BE49-F238E27FC236}">
                <a16:creationId xmlns:a16="http://schemas.microsoft.com/office/drawing/2014/main" id="{4BE50EF0-4D1C-1DA3-4ECE-9F3966F18F9C}"/>
              </a:ext>
            </a:extLst>
          </p:cNvPr>
          <p:cNvSpPr txBox="1"/>
          <p:nvPr/>
        </p:nvSpPr>
        <p:spPr>
          <a:xfrm>
            <a:off x="2150344" y="2185215"/>
            <a:ext cx="1936393"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6" name="TextBox 15">
            <a:extLst>
              <a:ext uri="{FF2B5EF4-FFF2-40B4-BE49-F238E27FC236}">
                <a16:creationId xmlns:a16="http://schemas.microsoft.com/office/drawing/2014/main" id="{5B273173-7EAC-7BC7-7DB9-AC10FC7F5790}"/>
              </a:ext>
            </a:extLst>
          </p:cNvPr>
          <p:cNvSpPr txBox="1"/>
          <p:nvPr/>
        </p:nvSpPr>
        <p:spPr>
          <a:xfrm>
            <a:off x="168817" y="2186495"/>
            <a:ext cx="1982216"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pic>
        <p:nvPicPr>
          <p:cNvPr id="7" name="Picture 5">
            <a:extLst>
              <a:ext uri="{FF2B5EF4-FFF2-40B4-BE49-F238E27FC236}">
                <a16:creationId xmlns:a16="http://schemas.microsoft.com/office/drawing/2014/main" id="{CB0B57E1-6A5A-E4EA-05C8-1950984E46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647" r="9351" b="2321"/>
          <a:stretch/>
        </p:blipFill>
        <p:spPr>
          <a:xfrm>
            <a:off x="168817" y="2485514"/>
            <a:ext cx="1867468" cy="1772339"/>
          </a:xfrm>
          <a:prstGeom prst="rect">
            <a:avLst/>
          </a:prstGeom>
        </p:spPr>
      </p:pic>
      <p:pic>
        <p:nvPicPr>
          <p:cNvPr id="8" name="Picture 6">
            <a:extLst>
              <a:ext uri="{FF2B5EF4-FFF2-40B4-BE49-F238E27FC236}">
                <a16:creationId xmlns:a16="http://schemas.microsoft.com/office/drawing/2014/main" id="{14C7A035-BB33-D8FF-89FB-5D35BD03AB1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9" t="11841" r="7750" b="3714"/>
          <a:stretch/>
        </p:blipFill>
        <p:spPr>
          <a:xfrm>
            <a:off x="168817" y="4471654"/>
            <a:ext cx="1867468" cy="1730824"/>
          </a:xfrm>
          <a:prstGeom prst="rect">
            <a:avLst/>
          </a:prstGeom>
        </p:spPr>
      </p:pic>
      <p:pic>
        <p:nvPicPr>
          <p:cNvPr id="9" name="Picture 10">
            <a:extLst>
              <a:ext uri="{FF2B5EF4-FFF2-40B4-BE49-F238E27FC236}">
                <a16:creationId xmlns:a16="http://schemas.microsoft.com/office/drawing/2014/main" id="{DA7079EE-84CD-B336-E137-5DCE77E9D2C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1" t="11510" r="9734" b="2776"/>
          <a:stretch/>
        </p:blipFill>
        <p:spPr>
          <a:xfrm>
            <a:off x="2123933" y="2487862"/>
            <a:ext cx="1868541" cy="1770196"/>
          </a:xfrm>
          <a:prstGeom prst="rect">
            <a:avLst/>
          </a:prstGeom>
        </p:spPr>
      </p:pic>
      <p:pic>
        <p:nvPicPr>
          <p:cNvPr id="10" name="Picture 11">
            <a:extLst>
              <a:ext uri="{FF2B5EF4-FFF2-40B4-BE49-F238E27FC236}">
                <a16:creationId xmlns:a16="http://schemas.microsoft.com/office/drawing/2014/main" id="{3CCED9DF-3D18-3822-1ADF-40E1CE3A0AB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29" t="11234" r="9365" b="3687"/>
          <a:stretch/>
        </p:blipFill>
        <p:spPr>
          <a:xfrm>
            <a:off x="2123933" y="4471654"/>
            <a:ext cx="1868541" cy="1782096"/>
          </a:xfrm>
          <a:prstGeom prst="rect">
            <a:avLst/>
          </a:prstGeom>
        </p:spPr>
      </p:pic>
      <p:pic>
        <p:nvPicPr>
          <p:cNvPr id="11" name="Picture 12">
            <a:extLst>
              <a:ext uri="{FF2B5EF4-FFF2-40B4-BE49-F238E27FC236}">
                <a16:creationId xmlns:a16="http://schemas.microsoft.com/office/drawing/2014/main" id="{ED604385-563B-2238-9890-5A37A6172ED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6" t="11626" r="9233" b="2731"/>
          <a:stretch/>
        </p:blipFill>
        <p:spPr>
          <a:xfrm>
            <a:off x="4100103" y="2458025"/>
            <a:ext cx="1876633" cy="1770196"/>
          </a:xfrm>
          <a:prstGeom prst="rect">
            <a:avLst/>
          </a:prstGeom>
        </p:spPr>
      </p:pic>
      <p:pic>
        <p:nvPicPr>
          <p:cNvPr id="12" name="Picture 13">
            <a:extLst>
              <a:ext uri="{FF2B5EF4-FFF2-40B4-BE49-F238E27FC236}">
                <a16:creationId xmlns:a16="http://schemas.microsoft.com/office/drawing/2014/main" id="{C155D28E-0854-0B27-CA87-C6852104C9D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634" t="10953" r="9477" b="3968"/>
          <a:stretch/>
        </p:blipFill>
        <p:spPr>
          <a:xfrm>
            <a:off x="4100103" y="4433198"/>
            <a:ext cx="1876634" cy="1796207"/>
          </a:xfrm>
          <a:prstGeom prst="rect">
            <a:avLst/>
          </a:prstGeom>
        </p:spPr>
      </p:pic>
    </p:spTree>
    <p:extLst>
      <p:ext uri="{BB962C8B-B14F-4D97-AF65-F5344CB8AC3E}">
        <p14:creationId xmlns:p14="http://schemas.microsoft.com/office/powerpoint/2010/main" val="1402657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49289A-08C3-3798-122E-A16F13870CA2}"/>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6A545DAE-9E41-DC20-A916-C5CBB050D3FA}"/>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954241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5B3217-6D7D-46D4-8470-B8BFF696C9D9}"/>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B7570D51-E259-DABC-34B2-849D33D696F9}"/>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343856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349"/>
            <a:ext cx="10515600" cy="702519"/>
          </a:xfrm>
        </p:spPr>
        <p:txBody>
          <a:bodyPr>
            <a:normAutofit/>
          </a:bodyPr>
          <a:lstStyle/>
          <a:p>
            <a:r>
              <a:rPr lang="en-US" dirty="0" err="1"/>
              <a:t>Exemplo</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995963"/>
                <a:ext cx="9117568" cy="5834741"/>
              </a:xfrm>
            </p:spPr>
            <p:txBody>
              <a:bodyPr>
                <a:normAutofit fontScale="92500" lnSpcReduction="10000"/>
              </a:bodyPr>
              <a:lstStyle/>
              <a:p>
                <a:r>
                  <a:rPr lang="en-US" dirty="0"/>
                  <a:t>Usaremos </a:t>
                </a:r>
                <a:r>
                  <a:rPr lang="en-US" dirty="0" err="1"/>
                  <a:t>uma</a:t>
                </a:r>
                <a:r>
                  <a:rPr lang="en-US" dirty="0"/>
                  <a:t> </a:t>
                </a:r>
                <a:r>
                  <a:rPr lang="en-US" b="1" i="1" dirty="0" err="1"/>
                  <a:t>função</a:t>
                </a:r>
                <a:r>
                  <a:rPr lang="en-US" b="1" i="1" dirty="0"/>
                  <a:t> </a:t>
                </a:r>
                <a:r>
                  <a:rPr lang="en-US" b="1" i="1" dirty="0" err="1"/>
                  <a:t>hipótese</a:t>
                </a:r>
                <a:r>
                  <a:rPr lang="en-US" b="1" i="1" dirty="0"/>
                  <a:t> </a:t>
                </a:r>
                <a:r>
                  <a:rPr lang="en-US" dirty="0"/>
                  <a:t>com 2 pesos,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 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endParaRPr lang="en-US" dirty="0"/>
              </a:p>
              <a:p>
                <a:pPr marL="0" indent="0" algn="ctr">
                  <a:buNone/>
                </a:pPr>
                <a14:m>
                  <m:oMath xmlns:m="http://schemas.openxmlformats.org/officeDocument/2006/math">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𝑦</m:t>
                        </m:r>
                      </m:e>
                    </m:acc>
                    <m:d>
                      <m:dPr>
                        <m:ctrlPr>
                          <a:rPr lang="en-US" sz="2600" b="0" i="1" smtClean="0">
                            <a:latin typeface="Cambria Math" panose="02040503050406030204" pitchFamily="18" charset="0"/>
                          </a:rPr>
                        </m:ctrlPr>
                      </m:dPr>
                      <m:e>
                        <m:r>
                          <a:rPr lang="pt-BR" sz="2600" b="0" i="1" smtClean="0">
                            <a:latin typeface="Cambria Math" panose="02040503050406030204" pitchFamily="18" charset="0"/>
                          </a:rPr>
                          <m:t>𝑛</m:t>
                        </m:r>
                      </m:e>
                    </m:d>
                    <m:r>
                      <a:rPr lang="en-US" sz="2600" b="0" i="1" smtClean="0">
                        <a:latin typeface="Cambria Math" panose="02040503050406030204" pitchFamily="18" charset="0"/>
                      </a:rPr>
                      <m:t>= </m:t>
                    </m:r>
                    <m:r>
                      <a:rPr lang="en-US" sz="2600" b="0" i="1" smtClean="0">
                        <a:latin typeface="Cambria Math" panose="02040503050406030204" pitchFamily="18" charset="0"/>
                      </a:rPr>
                      <m:t>h</m:t>
                    </m:r>
                    <m:d>
                      <m:dPr>
                        <m:ctrlPr>
                          <a:rPr lang="en-US" sz="2600" b="0" i="1" smtClean="0">
                            <a:latin typeface="Cambria Math" panose="02040503050406030204" pitchFamily="18" charset="0"/>
                          </a:rPr>
                        </m:ctrlPr>
                      </m:dPr>
                      <m:e>
                        <m:r>
                          <a:rPr lang="pt-BR" sz="2600" b="1" i="1" smtClean="0">
                            <a:latin typeface="Cambria Math" panose="02040503050406030204" pitchFamily="18" charset="0"/>
                          </a:rPr>
                          <m:t>𝒙</m:t>
                        </m:r>
                        <m:d>
                          <m:dPr>
                            <m:ctrlPr>
                              <a:rPr lang="en-US" sz="2600" b="0" i="1" smtClean="0">
                                <a:latin typeface="Cambria Math" panose="02040503050406030204" pitchFamily="18" charset="0"/>
                              </a:rPr>
                            </m:ctrlPr>
                          </m:dPr>
                          <m:e>
                            <m:r>
                              <a:rPr lang="pt-BR" sz="2600" b="0" i="1" smtClean="0">
                                <a:latin typeface="Cambria Math" panose="02040503050406030204" pitchFamily="18" charset="0"/>
                              </a:rPr>
                              <m:t>𝑛</m:t>
                            </m:r>
                          </m:e>
                        </m:d>
                      </m:e>
                    </m:d>
                    <m:r>
                      <a:rPr lang="pt-BR"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pt-BR" sz="2600" b="0" i="1" smtClean="0">
                            <a:latin typeface="Cambria Math" panose="02040503050406030204" pitchFamily="18" charset="0"/>
                          </a:rPr>
                          <m:t>1</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pt-BR" sz="2600" b="0" i="1" smtClean="0">
                            <a:latin typeface="Cambria Math" panose="02040503050406030204" pitchFamily="18" charset="0"/>
                          </a:rPr>
                          <m:t>1</m:t>
                        </m:r>
                      </m:sub>
                    </m:sSub>
                    <m:d>
                      <m:dPr>
                        <m:ctrlPr>
                          <a:rPr lang="en-US" sz="2600" i="1">
                            <a:latin typeface="Cambria Math" panose="02040503050406030204" pitchFamily="18" charset="0"/>
                          </a:rPr>
                        </m:ctrlPr>
                      </m:dPr>
                      <m:e>
                        <m:r>
                          <a:rPr lang="pt-BR" sz="2600" b="0" i="1" smtClean="0">
                            <a:latin typeface="Cambria Math" panose="02040503050406030204" pitchFamily="18" charset="0"/>
                          </a:rPr>
                          <m:t>𝑛</m:t>
                        </m:r>
                      </m:e>
                    </m:d>
                    <m:r>
                      <a:rPr lang="pt-BR"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pt-BR" sz="2600" b="0" i="1" smtClean="0">
                            <a:latin typeface="Cambria Math" panose="02040503050406030204" pitchFamily="18" charset="0"/>
                          </a:rPr>
                          <m:t>2</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pt-BR" sz="2600" b="0" i="1" smtClean="0">
                            <a:latin typeface="Cambria Math" panose="02040503050406030204" pitchFamily="18" charset="0"/>
                          </a:rPr>
                          <m:t>2</m:t>
                        </m:r>
                      </m:sub>
                    </m:sSub>
                    <m:d>
                      <m:dPr>
                        <m:ctrlPr>
                          <a:rPr lang="en-US" sz="2600" i="1">
                            <a:latin typeface="Cambria Math" panose="02040503050406030204" pitchFamily="18" charset="0"/>
                          </a:rPr>
                        </m:ctrlPr>
                      </m:dPr>
                      <m:e>
                        <m:r>
                          <a:rPr lang="pt-BR" sz="2600" b="0" i="1" smtClean="0">
                            <a:latin typeface="Cambria Math" panose="02040503050406030204" pitchFamily="18" charset="0"/>
                          </a:rPr>
                          <m:t>𝑛</m:t>
                        </m:r>
                      </m:e>
                    </m:d>
                  </m:oMath>
                </a14:m>
                <a:r>
                  <a:rPr lang="nl-BE" sz="2600" dirty="0"/>
                  <a:t>.</a:t>
                </a:r>
              </a:p>
              <a:p>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sz="2600" i="1" smtClean="0">
                            <a:latin typeface="Cambria Math" panose="02040503050406030204" pitchFamily="18" charset="0"/>
                          </a:rPr>
                        </m:ctrlPr>
                      </m:sSubPr>
                      <m:e>
                        <m:r>
                          <a:rPr lang="en-US" sz="2600" b="0" i="1" smtClean="0">
                            <a:latin typeface="Cambria Math" panose="02040503050406030204" pitchFamily="18" charset="0"/>
                          </a:rPr>
                          <m:t>𝐽</m:t>
                        </m:r>
                      </m:e>
                      <m:sub>
                        <m:r>
                          <a:rPr lang="en-US" sz="2600" b="0" i="1" smtClean="0">
                            <a:latin typeface="Cambria Math" panose="02040503050406030204" pitchFamily="18" charset="0"/>
                          </a:rPr>
                          <m:t>𝑒</m:t>
                        </m:r>
                      </m:sub>
                    </m:sSub>
                    <m:d>
                      <m:dPr>
                        <m:ctrlPr>
                          <a:rPr lang="en-US" sz="2600" b="0" i="1" smtClean="0">
                            <a:latin typeface="Cambria Math" panose="02040503050406030204" pitchFamily="18" charset="0"/>
                          </a:rPr>
                        </m:ctrlPr>
                      </m:dPr>
                      <m:e>
                        <m:r>
                          <a:rPr lang="pt-BR" sz="2600" b="1" i="1">
                            <a:latin typeface="Cambria Math" panose="02040503050406030204" pitchFamily="18" charset="0"/>
                            <a:ea typeface="Cambria Math" panose="02040503050406030204" pitchFamily="18" charset="0"/>
                          </a:rPr>
                          <m:t>𝒂</m:t>
                        </m:r>
                      </m:e>
                    </m:d>
                    <m:r>
                      <a:rPr lang="en-US" sz="2600" b="0" i="1" smtClean="0">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rPr>
                          <m:t>1</m:t>
                        </m:r>
                      </m:num>
                      <m:den>
                        <m:r>
                          <a:rPr lang="pt-BR" sz="2600" i="1">
                            <a:latin typeface="Cambria Math" panose="02040503050406030204" pitchFamily="18" charset="0"/>
                          </a:rPr>
                          <m:t>𝑁</m:t>
                        </m:r>
                      </m:den>
                    </m:f>
                    <m:nary>
                      <m:naryPr>
                        <m:chr m:val="∑"/>
                        <m:ctrlPr>
                          <a:rPr lang="pt-BR" sz="2600" i="1" smtClean="0">
                            <a:latin typeface="Cambria Math" panose="02040503050406030204" pitchFamily="18" charset="0"/>
                          </a:rPr>
                        </m:ctrlPr>
                      </m:naryPr>
                      <m:sub>
                        <m:r>
                          <a:rPr lang="pt-BR" sz="2600" b="0" i="1" smtClean="0">
                            <a:latin typeface="Cambria Math" panose="02040503050406030204" pitchFamily="18" charset="0"/>
                          </a:rPr>
                          <m:t>𝑛</m:t>
                        </m:r>
                        <m:r>
                          <a:rPr lang="pt-BR" sz="2600" i="1">
                            <a:latin typeface="Cambria Math" panose="02040503050406030204" pitchFamily="18" charset="0"/>
                          </a:rPr>
                          <m:t>=0</m:t>
                        </m:r>
                      </m:sub>
                      <m:sup>
                        <m:r>
                          <a:rPr lang="pt-BR" sz="2600" i="1">
                            <a:latin typeface="Cambria Math" panose="02040503050406030204" pitchFamily="18" charset="0"/>
                          </a:rPr>
                          <m:t>𝑁</m:t>
                        </m:r>
                        <m:r>
                          <a:rPr lang="pt-BR" sz="2600" i="1">
                            <a:latin typeface="Cambria Math" panose="02040503050406030204" pitchFamily="18" charset="0"/>
                          </a:rPr>
                          <m:t>−1</m:t>
                        </m:r>
                      </m:sup>
                      <m:e>
                        <m:sSup>
                          <m:sSupPr>
                            <m:ctrlPr>
                              <a:rPr lang="pt-BR" sz="2600" i="1" smtClean="0">
                                <a:latin typeface="Cambria Math" panose="02040503050406030204" pitchFamily="18" charset="0"/>
                              </a:rPr>
                            </m:ctrlPr>
                          </m:sSupPr>
                          <m:e>
                            <m:d>
                              <m:dPr>
                                <m:begChr m:val="["/>
                                <m:endChr m:val="]"/>
                                <m:ctrlPr>
                                  <a:rPr lang="pt-BR" sz="2600" i="1" smtClean="0">
                                    <a:latin typeface="Cambria Math" panose="02040503050406030204" pitchFamily="18" charset="0"/>
                                  </a:rPr>
                                </m:ctrlPr>
                              </m:dPr>
                              <m:e>
                                <m:r>
                                  <a:rPr lang="pt-BR" sz="2600" i="1">
                                    <a:latin typeface="Cambria Math" panose="02040503050406030204" pitchFamily="18" charset="0"/>
                                  </a:rPr>
                                  <m:t>𝑦</m:t>
                                </m:r>
                                <m:d>
                                  <m:dPr>
                                    <m:ctrlPr>
                                      <a:rPr lang="en-US" sz="2600" i="1">
                                        <a:latin typeface="Cambria Math" panose="02040503050406030204" pitchFamily="18" charset="0"/>
                                      </a:rPr>
                                    </m:ctrlPr>
                                  </m:dPr>
                                  <m:e>
                                    <m:r>
                                      <a:rPr lang="pt-BR" sz="2600" i="1">
                                        <a:latin typeface="Cambria Math" panose="02040503050406030204" pitchFamily="18" charset="0"/>
                                      </a:rPr>
                                      <m:t>𝑛</m:t>
                                    </m:r>
                                  </m:e>
                                </m:d>
                                <m:r>
                                  <a:rPr lang="pt-BR" sz="2600" i="1" dirty="0">
                                    <a:latin typeface="Cambria Math" panose="02040503050406030204" pitchFamily="18" charset="0"/>
                                  </a:rPr>
                                  <m:t>−</m:t>
                                </m:r>
                                <m:d>
                                  <m:dPr>
                                    <m:ctrlPr>
                                      <a:rPr lang="pt-BR" sz="2600" i="1" dirty="0" smtClean="0">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pt-BR" sz="2600" i="1">
                                            <a:latin typeface="Cambria Math" panose="02040503050406030204" pitchFamily="18" charset="0"/>
                                          </a:rPr>
                                          <m:t>1</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pt-BR" sz="2600" i="1">
                                            <a:latin typeface="Cambria Math" panose="02040503050406030204" pitchFamily="18" charset="0"/>
                                          </a:rPr>
                                          <m:t>1</m:t>
                                        </m:r>
                                      </m:sub>
                                    </m:sSub>
                                    <m:d>
                                      <m:dPr>
                                        <m:ctrlPr>
                                          <a:rPr lang="en-US" sz="2600" i="1">
                                            <a:latin typeface="Cambria Math" panose="02040503050406030204" pitchFamily="18" charset="0"/>
                                          </a:rPr>
                                        </m:ctrlPr>
                                      </m:dPr>
                                      <m:e>
                                        <m:r>
                                          <a:rPr lang="pt-BR" sz="2600" b="0" i="1" smtClean="0">
                                            <a:latin typeface="Cambria Math" panose="02040503050406030204" pitchFamily="18" charset="0"/>
                                          </a:rPr>
                                          <m:t>𝑛</m:t>
                                        </m:r>
                                      </m:e>
                                    </m:d>
                                    <m:r>
                                      <a:rPr lang="pt-BR"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pt-BR" sz="2600" i="1">
                                            <a:latin typeface="Cambria Math" panose="02040503050406030204" pitchFamily="18" charset="0"/>
                                          </a:rPr>
                                          <m:t>2</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pt-BR" sz="2600" i="1">
                                            <a:latin typeface="Cambria Math" panose="02040503050406030204" pitchFamily="18" charset="0"/>
                                          </a:rPr>
                                          <m:t>2</m:t>
                                        </m:r>
                                      </m:sub>
                                    </m:sSub>
                                    <m:d>
                                      <m:dPr>
                                        <m:ctrlPr>
                                          <a:rPr lang="en-US" sz="2600" i="1">
                                            <a:latin typeface="Cambria Math" panose="02040503050406030204" pitchFamily="18" charset="0"/>
                                          </a:rPr>
                                        </m:ctrlPr>
                                      </m:dPr>
                                      <m:e>
                                        <m:r>
                                          <a:rPr lang="pt-BR" sz="2600" b="0" i="1" smtClean="0">
                                            <a:latin typeface="Cambria Math" panose="02040503050406030204" pitchFamily="18" charset="0"/>
                                          </a:rPr>
                                          <m:t>𝑛</m:t>
                                        </m:r>
                                      </m:e>
                                    </m:d>
                                  </m:e>
                                </m:d>
                              </m:e>
                            </m:d>
                          </m:e>
                          <m:sup>
                            <m:r>
                              <a:rPr lang="pt-BR" sz="2600" b="0" i="1" smtClean="0">
                                <a:latin typeface="Cambria Math" panose="02040503050406030204" pitchFamily="18" charset="0"/>
                              </a:rPr>
                              <m:t>2</m:t>
                            </m:r>
                          </m:sup>
                        </m:sSup>
                      </m:e>
                    </m:nary>
                  </m:oMath>
                </a14:m>
                <a:r>
                  <a:rPr lang="nl-BE" sz="2600" dirty="0"/>
                  <a:t>.</a:t>
                </a:r>
              </a:p>
              <a:p>
                <a:r>
                  <a:rPr lang="nl-BE" dirty="0"/>
                  <a:t>Cada elemento do vetor gradiente é dado por</a:t>
                </a:r>
              </a:p>
              <a:p>
                <a:pPr marL="0" indent="0" algn="ctr">
                  <a:buNone/>
                </a:pPr>
                <a14:m>
                  <m:oMathPara xmlns:m="http://schemas.openxmlformats.org/officeDocument/2006/math">
                    <m:oMathParaPr>
                      <m:jc m:val="centerGroup"/>
                    </m:oMathParaPr>
                    <m:oMath xmlns:m="http://schemas.openxmlformats.org/officeDocument/2006/math">
                      <m:f>
                        <m:fPr>
                          <m:ctrlPr>
                            <a:rPr lang="pt-BR" sz="2400" i="1">
                              <a:latin typeface="Cambria Math" panose="02040503050406030204" pitchFamily="18" charset="0"/>
                              <a:ea typeface="Cambria Math" panose="02040503050406030204" pitchFamily="18" charset="0"/>
                            </a:rPr>
                          </m:ctrlPr>
                        </m:fPr>
                        <m:num>
                          <m:r>
                            <a:rPr lang="pt-BR" sz="2400" i="1">
                              <a:latin typeface="Cambria Math" panose="02040503050406030204" pitchFamily="18" charset="0"/>
                              <a:ea typeface="Cambria Math" panose="02040503050406030204" pitchFamily="18" charset="0"/>
                            </a:rPr>
                            <m:t>𝜕</m:t>
                          </m:r>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𝐽</m:t>
                              </m:r>
                            </m:e>
                            <m:sub>
                              <m:r>
                                <a:rPr lang="pt-BR" sz="2400" i="1">
                                  <a:latin typeface="Cambria Math" panose="02040503050406030204" pitchFamily="18" charset="0"/>
                                  <a:ea typeface="Cambria Math" panose="02040503050406030204" pitchFamily="18" charset="0"/>
                                </a:rPr>
                                <m:t>𝑒</m:t>
                              </m:r>
                            </m:sub>
                          </m:sSub>
                          <m:d>
                            <m:dPr>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ea typeface="Cambria Math" panose="02040503050406030204" pitchFamily="18" charset="0"/>
                                </a:rPr>
                                <m:t>𝒂</m:t>
                              </m:r>
                            </m:e>
                          </m:d>
                        </m:num>
                        <m:den>
                          <m:r>
                            <a:rPr lang="pt-BR" sz="2400" i="1">
                              <a:latin typeface="Cambria Math" panose="02040503050406030204" pitchFamily="18" charset="0"/>
                              <a:ea typeface="Cambria Math" panose="02040503050406030204" pitchFamily="18" charset="0"/>
                            </a:rPr>
                            <m:t>𝜕</m:t>
                          </m:r>
                          <m:sSub>
                            <m:sSubPr>
                              <m:ctrlPr>
                                <a:rPr lang="nl-BE" sz="2400" i="1">
                                  <a:latin typeface="Cambria Math" panose="02040503050406030204" pitchFamily="18" charset="0"/>
                                </a:rPr>
                              </m:ctrlPr>
                            </m:sSubPr>
                            <m:e>
                              <m:r>
                                <a:rPr lang="en-US" sz="2400" i="1">
                                  <a:latin typeface="Cambria Math" panose="02040503050406030204" pitchFamily="18" charset="0"/>
                                </a:rPr>
                                <m:t>𝑎</m:t>
                              </m:r>
                            </m:e>
                            <m:sub>
                              <m:r>
                                <a:rPr lang="pt-BR" sz="2400" b="0" i="1" smtClean="0">
                                  <a:latin typeface="Cambria Math" panose="02040503050406030204" pitchFamily="18" charset="0"/>
                                </a:rPr>
                                <m:t>𝑘</m:t>
                              </m:r>
                            </m:sub>
                          </m:sSub>
                        </m:den>
                      </m:f>
                      <m:r>
                        <a:rPr lang="en-US" sz="2400" b="0" i="1" smtClean="0">
                          <a:latin typeface="Cambria Math" panose="02040503050406030204" pitchFamily="18" charset="0"/>
                        </a:rPr>
                        <m:t>=−</m:t>
                      </m:r>
                      <m:f>
                        <m:fPr>
                          <m:ctrlPr>
                            <a:rPr lang="pt-BR" sz="2400" i="1">
                              <a:latin typeface="Cambria Math" panose="02040503050406030204" pitchFamily="18" charset="0"/>
                            </a:rPr>
                          </m:ctrlPr>
                        </m:fPr>
                        <m:num>
                          <m:r>
                            <a:rPr lang="en-US" sz="2400" b="0" i="1" smtClean="0">
                              <a:latin typeface="Cambria Math" panose="02040503050406030204" pitchFamily="18" charset="0"/>
                            </a:rPr>
                            <m:t>2</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b="0" i="1" smtClean="0">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d>
                            <m:dPr>
                              <m:begChr m:val="["/>
                              <m:endChr m:val="]"/>
                              <m:ctrlPr>
                                <a:rPr lang="pt-BR" sz="2400" i="1">
                                  <a:latin typeface="Cambria Math" panose="02040503050406030204" pitchFamily="18" charset="0"/>
                                </a:rPr>
                              </m:ctrlPr>
                            </m:dPr>
                            <m:e>
                              <m:r>
                                <a:rPr lang="pt-BR" sz="2400" i="1">
                                  <a:latin typeface="Cambria Math" panose="02040503050406030204" pitchFamily="18" charset="0"/>
                                </a:rPr>
                                <m:t>𝑦</m:t>
                              </m:r>
                              <m:d>
                                <m:dPr>
                                  <m:ctrlPr>
                                    <a:rPr lang="en-US" sz="2400" i="1">
                                      <a:latin typeface="Cambria Math" panose="02040503050406030204" pitchFamily="18" charset="0"/>
                                    </a:rPr>
                                  </m:ctrlPr>
                                </m:dPr>
                                <m:e>
                                  <m:r>
                                    <a:rPr lang="pt-BR" sz="2400" i="1">
                                      <a:latin typeface="Cambria Math" panose="02040503050406030204" pitchFamily="18" charset="0"/>
                                    </a:rPr>
                                    <m:t>𝑛</m:t>
                                  </m:r>
                                </m:e>
                              </m:d>
                              <m:r>
                                <a:rPr lang="pt-BR" sz="2400" i="1" dirty="0">
                                  <a:latin typeface="Cambria Math" panose="02040503050406030204" pitchFamily="18" charset="0"/>
                                </a:rPr>
                                <m:t>−</m:t>
                              </m:r>
                              <m:d>
                                <m:dPr>
                                  <m:ctrlPr>
                                    <a:rPr lang="pt-BR" sz="2400" i="1" dirty="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pt-BR" sz="2400" i="1">
                                          <a:latin typeface="Cambria Math" panose="02040503050406030204" pitchFamily="18" charset="0"/>
                                        </a:rPr>
                                        <m:t>1</m:t>
                                      </m:r>
                                    </m:sub>
                                  </m:sSub>
                                  <m:d>
                                    <m:dPr>
                                      <m:ctrlPr>
                                        <a:rPr lang="en-US" sz="2400" i="1">
                                          <a:latin typeface="Cambria Math" panose="02040503050406030204" pitchFamily="18" charset="0"/>
                                        </a:rPr>
                                      </m:ctrlPr>
                                    </m:dPr>
                                    <m:e>
                                      <m:r>
                                        <a:rPr lang="pt-BR" sz="2400" b="0" i="1" smtClean="0">
                                          <a:latin typeface="Cambria Math" panose="02040503050406030204" pitchFamily="18" charset="0"/>
                                        </a:rPr>
                                        <m:t>𝑛</m:t>
                                      </m:r>
                                    </m:e>
                                  </m:d>
                                  <m:r>
                                    <a:rPr lang="pt-BR" sz="2400" i="1">
                                      <a:latin typeface="Cambria Math" panose="02040503050406030204" pitchFamily="18" charset="0"/>
                                    </a:rPr>
                                    <m:t>+</m:t>
                                  </m:r>
                                  <m:sSub>
                                    <m:sSubPr>
                                      <m:ctrlPr>
                                        <a:rPr lang="en-US" sz="2400" i="1" smtClean="0">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pt-BR" sz="2400" i="1">
                                          <a:latin typeface="Cambria Math" panose="02040503050406030204" pitchFamily="18" charset="0"/>
                                        </a:rPr>
                                        <m:t>2</m:t>
                                      </m:r>
                                    </m:sub>
                                  </m:sSub>
                                  <m:d>
                                    <m:dPr>
                                      <m:ctrlPr>
                                        <a:rPr lang="en-US" sz="2400" i="1">
                                          <a:latin typeface="Cambria Math" panose="02040503050406030204" pitchFamily="18" charset="0"/>
                                        </a:rPr>
                                      </m:ctrlPr>
                                    </m:dPr>
                                    <m:e>
                                      <m:r>
                                        <a:rPr lang="pt-BR" sz="2400" b="0" i="1" smtClean="0">
                                          <a:latin typeface="Cambria Math" panose="02040503050406030204" pitchFamily="18" charset="0"/>
                                        </a:rPr>
                                        <m:t>𝑛</m:t>
                                      </m:r>
                                    </m:e>
                                  </m:d>
                                </m:e>
                              </m:d>
                            </m:e>
                          </m:d>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pt-BR" sz="2400" b="0" i="1" smtClean="0">
                                  <a:latin typeface="Cambria Math" panose="02040503050406030204" pitchFamily="18" charset="0"/>
                                </a:rPr>
                                <m:t>𝑘</m:t>
                              </m:r>
                            </m:sub>
                          </m:sSub>
                          <m:d>
                            <m:dPr>
                              <m:ctrlPr>
                                <a:rPr lang="en-US" sz="2400" i="1">
                                  <a:latin typeface="Cambria Math" panose="02040503050406030204" pitchFamily="18" charset="0"/>
                                </a:rPr>
                              </m:ctrlPr>
                            </m:dPr>
                            <m:e>
                              <m:r>
                                <a:rPr lang="pt-BR" sz="2400" b="0" i="1" smtClean="0">
                                  <a:latin typeface="Cambria Math" panose="02040503050406030204" pitchFamily="18" charset="0"/>
                                </a:rPr>
                                <m:t>𝑛</m:t>
                              </m:r>
                            </m:e>
                          </m:d>
                        </m:e>
                      </m:nary>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=1,2</m:t>
                      </m:r>
                    </m:oMath>
                  </m:oMathPara>
                </a14:m>
                <a:endParaRPr lang="en-US" sz="2400" i="1" dirty="0"/>
              </a:p>
              <a:p>
                <a:r>
                  <a:rPr lang="en-US" dirty="0"/>
                  <a:t>A </a:t>
                </a:r>
                <a:r>
                  <a:rPr lang="en-US" b="1" i="1" dirty="0" err="1"/>
                  <a:t>equação</a:t>
                </a:r>
                <a:r>
                  <a:rPr lang="en-US" b="1" i="1" dirty="0"/>
                  <a:t> de </a:t>
                </a:r>
                <a:r>
                  <a:rPr lang="en-US" b="1" i="1" dirty="0" err="1"/>
                  <a:t>atualização</a:t>
                </a:r>
                <a:r>
                  <a:rPr lang="en-US" b="1" i="1" dirty="0"/>
                  <a:t> </a:t>
                </a:r>
                <a:r>
                  <a:rPr lang="en-US" dirty="0"/>
                  <a:t>dos 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m:rPr>
                        <m:sty m:val="p"/>
                      </m:rPr>
                      <a:rPr lang="pt-BR">
                        <a:latin typeface="Cambria Math" panose="02040503050406030204" pitchFamily="18" charset="0"/>
                      </a:rPr>
                      <m:t>e</m:t>
                    </m:r>
                    <m:r>
                      <a:rPr lang="pt-BR" i="1">
                        <a:latin typeface="Cambria Math" panose="02040503050406030204" pitchFamily="18" charset="0"/>
                      </a:rPr>
                      <m:t> 2</m:t>
                    </m:r>
                  </m:oMath>
                </a14:m>
                <a:r>
                  <a:rPr lang="nl-BE" dirty="0"/>
                  <a:t> é dada por</a:t>
                </a:r>
                <a:endParaRPr lang="en-US" i="1" dirty="0"/>
              </a:p>
              <a:p>
                <a:pPr marL="0" indent="0" algn="ctr">
                  <a:buNone/>
                </a:pPr>
                <a14:m>
                  <m:oMathPara xmlns:m="http://schemas.openxmlformats.org/officeDocument/2006/math">
                    <m:oMathParaPr>
                      <m:jc m:val="centerGroup"/>
                    </m:oMathParaPr>
                    <m:oMath xmlns:m="http://schemas.openxmlformats.org/officeDocument/2006/math">
                      <m:sSub>
                        <m:sSubPr>
                          <m:ctrlPr>
                            <a:rPr lang="nl-BE"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𝑘</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𝑘</m:t>
                          </m:r>
                        </m:sub>
                      </m:sSub>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f>
                        <m:fPr>
                          <m:ctrlPr>
                            <a:rPr lang="pt-BR" sz="2400" i="1">
                              <a:latin typeface="Cambria Math" panose="02040503050406030204" pitchFamily="18" charset="0"/>
                              <a:ea typeface="Cambria Math" panose="02040503050406030204" pitchFamily="18" charset="0"/>
                            </a:rPr>
                          </m:ctrlPr>
                        </m:fPr>
                        <m:num>
                          <m:r>
                            <a:rPr lang="pt-BR" sz="2400" i="1">
                              <a:latin typeface="Cambria Math" panose="02040503050406030204" pitchFamily="18" charset="0"/>
                              <a:ea typeface="Cambria Math" panose="02040503050406030204" pitchFamily="18" charset="0"/>
                            </a:rPr>
                            <m:t>𝜕</m:t>
                          </m:r>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𝐽</m:t>
                              </m:r>
                            </m:e>
                            <m:sub>
                              <m:r>
                                <a:rPr lang="pt-BR" sz="2400" i="1">
                                  <a:latin typeface="Cambria Math" panose="02040503050406030204" pitchFamily="18" charset="0"/>
                                  <a:ea typeface="Cambria Math" panose="02040503050406030204" pitchFamily="18" charset="0"/>
                                </a:rPr>
                                <m:t>𝑒</m:t>
                              </m:r>
                            </m:sub>
                          </m:sSub>
                          <m:d>
                            <m:dPr>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ea typeface="Cambria Math" panose="02040503050406030204" pitchFamily="18" charset="0"/>
                                </a:rPr>
                                <m:t>𝒂</m:t>
                              </m:r>
                            </m:e>
                          </m:d>
                        </m:num>
                        <m:den>
                          <m:r>
                            <a:rPr lang="pt-BR" sz="2400" i="1">
                              <a:latin typeface="Cambria Math" panose="02040503050406030204" pitchFamily="18" charset="0"/>
                              <a:ea typeface="Cambria Math" panose="02040503050406030204" pitchFamily="18" charset="0"/>
                            </a:rPr>
                            <m:t>𝜕</m:t>
                          </m:r>
                          <m:sSub>
                            <m:sSubPr>
                              <m:ctrlPr>
                                <a:rPr lang="nl-BE"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𝑘</m:t>
                              </m:r>
                            </m:sub>
                          </m:sSub>
                        </m:den>
                      </m:f>
                    </m:oMath>
                  </m:oMathPara>
                </a14:m>
                <a:endParaRPr lang="nl-BE" sz="2400" dirty="0"/>
              </a:p>
              <a:p>
                <a:pPr marL="0" indent="0" algn="ctr">
                  <a:buNone/>
                </a:pPr>
                <a14:m>
                  <m:oMath xmlns:m="http://schemas.openxmlformats.org/officeDocument/2006/math">
                    <m:sSub>
                      <m:sSubPr>
                        <m:ctrlPr>
                          <a:rPr lang="nl-BE"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𝑘</m:t>
                        </m:r>
                      </m:sub>
                    </m:sSub>
                    <m:r>
                      <a:rPr lang="en-US" sz="2400">
                        <a:latin typeface="Cambria Math" panose="02040503050406030204" pitchFamily="18" charset="0"/>
                      </a:rPr>
                      <m:t>=</m:t>
                    </m:r>
                    <m:sSub>
                      <m:sSubPr>
                        <m:ctrlPr>
                          <a:rPr lang="nl-BE"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𝑘</m:t>
                        </m:r>
                      </m:sub>
                    </m:sSub>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d>
                          <m:dPr>
                            <m:begChr m:val="["/>
                            <m:endChr m:val="]"/>
                            <m:ctrlPr>
                              <a:rPr lang="pt-BR" sz="2400" i="1">
                                <a:latin typeface="Cambria Math" panose="02040503050406030204" pitchFamily="18" charset="0"/>
                              </a:rPr>
                            </m:ctrlPr>
                          </m:dPr>
                          <m:e>
                            <m:r>
                              <a:rPr lang="pt-BR" sz="2400" i="1">
                                <a:latin typeface="Cambria Math" panose="02040503050406030204" pitchFamily="18" charset="0"/>
                              </a:rPr>
                              <m:t>𝑦</m:t>
                            </m:r>
                            <m:d>
                              <m:dPr>
                                <m:ctrlPr>
                                  <a:rPr lang="en-US" sz="2400" i="1">
                                    <a:latin typeface="Cambria Math" panose="02040503050406030204" pitchFamily="18" charset="0"/>
                                  </a:rPr>
                                </m:ctrlPr>
                              </m:dPr>
                              <m:e>
                                <m:r>
                                  <a:rPr lang="pt-BR" sz="2400" i="1">
                                    <a:latin typeface="Cambria Math" panose="02040503050406030204" pitchFamily="18" charset="0"/>
                                  </a:rPr>
                                  <m:t>𝑛</m:t>
                                </m:r>
                              </m:e>
                            </m:d>
                            <m:r>
                              <a:rPr lang="pt-BR" sz="2400" i="1" dirty="0">
                                <a:latin typeface="Cambria Math" panose="02040503050406030204" pitchFamily="18" charset="0"/>
                              </a:rPr>
                              <m:t>−</m:t>
                            </m:r>
                            <m:d>
                              <m:dPr>
                                <m:ctrlPr>
                                  <a:rPr lang="pt-BR" sz="2400" i="1" dirty="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pt-BR" sz="2400" i="1">
                                        <a:latin typeface="Cambria Math" panose="02040503050406030204" pitchFamily="18" charset="0"/>
                                      </a:rPr>
                                      <m:t>1</m:t>
                                    </m:r>
                                  </m:sub>
                                </m:sSub>
                                <m:d>
                                  <m:dPr>
                                    <m:ctrlPr>
                                      <a:rPr lang="en-US" sz="2400" i="1">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pt-BR" sz="2400" i="1">
                                        <a:latin typeface="Cambria Math" panose="02040503050406030204" pitchFamily="18" charset="0"/>
                                      </a:rPr>
                                      <m:t>2</m:t>
                                    </m:r>
                                  </m:sub>
                                </m:sSub>
                                <m:d>
                                  <m:dPr>
                                    <m:ctrlPr>
                                      <a:rPr lang="en-US" sz="2400" i="1">
                                        <a:latin typeface="Cambria Math" panose="02040503050406030204" pitchFamily="18" charset="0"/>
                                      </a:rPr>
                                    </m:ctrlPr>
                                  </m:dPr>
                                  <m:e>
                                    <m:r>
                                      <a:rPr lang="pt-BR" sz="2400" i="1">
                                        <a:latin typeface="Cambria Math" panose="02040503050406030204" pitchFamily="18" charset="0"/>
                                      </a:rPr>
                                      <m:t>𝑛</m:t>
                                    </m:r>
                                  </m:e>
                                </m:d>
                              </m:e>
                            </m:d>
                          </m:e>
                        </m:d>
                      </m:e>
                    </m:nary>
                    <m:sSub>
                      <m:sSubPr>
                        <m:ctrlPr>
                          <a:rPr lang="en-US" sz="2400" i="1">
                            <a:latin typeface="Cambria Math" panose="02040503050406030204" pitchFamily="18" charset="0"/>
                          </a:rPr>
                        </m:ctrlPr>
                      </m:sSubPr>
                      <m:e>
                        <m:r>
                          <a:rPr lang="pt-BR" sz="2400" i="1">
                            <a:latin typeface="Cambria Math" panose="02040503050406030204" pitchFamily="18" charset="0"/>
                          </a:rPr>
                          <m:t>𝑥</m:t>
                        </m:r>
                      </m:e>
                      <m:sub>
                        <m:r>
                          <a:rPr lang="pt-BR" sz="2400" i="1">
                            <a:latin typeface="Cambria Math" panose="02040503050406030204" pitchFamily="18" charset="0"/>
                          </a:rPr>
                          <m:t>𝑘</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oMath>
                </a14:m>
                <a:r>
                  <a:rPr lang="nl-BE" sz="2400" dirty="0"/>
                  <a:t>,  </a:t>
                </a:r>
                <a14:m>
                  <m:oMath xmlns:m="http://schemas.openxmlformats.org/officeDocument/2006/math">
                    <m:r>
                      <a:rPr lang="pt-BR" sz="2400" i="1">
                        <a:latin typeface="Cambria Math" panose="02040503050406030204" pitchFamily="18" charset="0"/>
                      </a:rPr>
                      <m:t>𝑘</m:t>
                    </m:r>
                    <m:r>
                      <a:rPr lang="pt-BR" sz="2400" i="1">
                        <a:latin typeface="Cambria Math" panose="02040503050406030204" pitchFamily="18" charset="0"/>
                      </a:rPr>
                      <m:t>=1,2</m:t>
                    </m:r>
                    <m:r>
                      <a:rPr lang="pt-BR" sz="2400">
                        <a:latin typeface="Cambria Math" panose="02040503050406030204" pitchFamily="18" charset="0"/>
                      </a:rPr>
                      <m:t>.</m:t>
                    </m:r>
                  </m:oMath>
                </a14:m>
                <a:endParaRPr lang="en-US" sz="2400" dirty="0"/>
              </a:p>
              <a:p>
                <a:r>
                  <a:rPr lang="en-US" dirty="0" err="1"/>
                  <a:t>Por</a:t>
                </a:r>
                <a:r>
                  <a:rPr lang="en-US" dirty="0"/>
                  <a:t> </a:t>
                </a:r>
                <a:r>
                  <a:rPr lang="en-US" dirty="0" err="1"/>
                  <a:t>ser</a:t>
                </a:r>
                <a:r>
                  <a:rPr lang="en-US" dirty="0"/>
                  <a:t> </a:t>
                </a:r>
                <a:r>
                  <a:rPr lang="en-US" dirty="0" err="1"/>
                  <a:t>constante</a:t>
                </a:r>
                <a:r>
                  <a:rPr lang="en-US" dirty="0"/>
                  <a:t>, o </a:t>
                </a:r>
                <a:r>
                  <a:rPr lang="en-US" dirty="0" err="1"/>
                  <a:t>termo</a:t>
                </a:r>
                <a:r>
                  <a:rPr lang="en-US" dirty="0"/>
                  <a:t> </a:t>
                </a:r>
                <a14:m>
                  <m:oMath xmlns:m="http://schemas.openxmlformats.org/officeDocument/2006/math">
                    <m:f>
                      <m:fPr>
                        <m:type m:val="lin"/>
                        <m:ctrlPr>
                          <a:rPr lang="en-US" sz="2200" i="1" smtClean="0">
                            <a:latin typeface="Cambria Math" panose="02040503050406030204" pitchFamily="18" charset="0"/>
                          </a:rPr>
                        </m:ctrlPr>
                      </m:fPr>
                      <m:num>
                        <m:r>
                          <a:rPr lang="pt-BR" sz="2200" b="0" i="1" smtClean="0">
                            <a:latin typeface="Cambria Math" panose="02040503050406030204" pitchFamily="18" charset="0"/>
                          </a:rPr>
                          <m:t>2</m:t>
                        </m:r>
                      </m:num>
                      <m:den>
                        <m:r>
                          <a:rPr lang="pt-BR" sz="2200" b="0" i="1" smtClean="0">
                            <a:latin typeface="Cambria Math" panose="02040503050406030204" pitchFamily="18" charset="0"/>
                          </a:rPr>
                          <m:t>𝑁</m:t>
                        </m:r>
                      </m:den>
                    </m:f>
                  </m:oMath>
                </a14:m>
                <a:r>
                  <a:rPr lang="en-US" dirty="0"/>
                  <a:t> pode </a:t>
                </a:r>
                <a:r>
                  <a:rPr lang="en-US" dirty="0" err="1"/>
                  <a:t>ser</a:t>
                </a:r>
                <a:r>
                  <a:rPr lang="en-US" dirty="0"/>
                  <a:t> </a:t>
                </a:r>
                <a:r>
                  <a:rPr lang="en-US" dirty="0" err="1"/>
                  <a:t>absorvido</a:t>
                </a:r>
                <a:r>
                  <a:rPr lang="en-US" dirty="0"/>
                  <a:t> </a:t>
                </a:r>
                <a:r>
                  <a:rPr lang="en-US" dirty="0" err="1"/>
                  <a:t>por</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p>
              <a:p>
                <a:r>
                  <a:rPr lang="pt-BR" dirty="0"/>
                  <a:t>Forma matricial da equação de atualização: </a:t>
                </a:r>
                <a14:m>
                  <m:oMath xmlns:m="http://schemas.openxmlformats.org/officeDocument/2006/math">
                    <m:r>
                      <a:rPr lang="pt-BR" sz="2400" b="1" i="1">
                        <a:latin typeface="Cambria Math" panose="02040503050406030204" pitchFamily="18" charset="0"/>
                      </a:rPr>
                      <m:t>𝒂</m:t>
                    </m:r>
                    <m:r>
                      <a:rPr lang="pt-BR" sz="2400" i="1">
                        <a:latin typeface="Cambria Math" panose="02040503050406030204" pitchFamily="18" charset="0"/>
                      </a:rPr>
                      <m:t>=</m:t>
                    </m:r>
                    <m:r>
                      <a:rPr lang="pt-BR" sz="2400" b="1" i="1">
                        <a:latin typeface="Cambria Math" panose="02040503050406030204" pitchFamily="18" charset="0"/>
                      </a:rPr>
                      <m:t>𝒂</m:t>
                    </m:r>
                    <m:r>
                      <a:rPr lang="pt-BR" sz="2400" i="1">
                        <a:latin typeface="Cambria Math" panose="02040503050406030204" pitchFamily="18" charset="0"/>
                      </a:rPr>
                      <m:t>−</m:t>
                    </m:r>
                    <m:r>
                      <a:rPr lang="pt-BR" sz="2400" i="1">
                        <a:latin typeface="Cambria Math" panose="02040503050406030204" pitchFamily="18" charset="0"/>
                        <a:ea typeface="Cambria Math" panose="02040503050406030204" pitchFamily="18" charset="0"/>
                      </a:rPr>
                      <m:t>𝛼</m:t>
                    </m:r>
                    <m:sSup>
                      <m:sSupPr>
                        <m:ctrlPr>
                          <a:rPr lang="pt-BR" sz="2400" i="1">
                            <a:latin typeface="Cambria Math" panose="02040503050406030204" pitchFamily="18" charset="0"/>
                            <a:ea typeface="Cambria Math" panose="02040503050406030204" pitchFamily="18" charset="0"/>
                          </a:rPr>
                        </m:ctrlPr>
                      </m:sSupPr>
                      <m:e>
                        <m:r>
                          <a:rPr lang="pt-BR" sz="2400" b="1" i="1">
                            <a:latin typeface="Cambria Math" panose="02040503050406030204" pitchFamily="18" charset="0"/>
                            <a:ea typeface="Cambria Math" panose="02040503050406030204" pitchFamily="18" charset="0"/>
                          </a:rPr>
                          <m:t>𝑿</m:t>
                        </m:r>
                      </m:e>
                      <m:sup>
                        <m:r>
                          <a:rPr lang="pt-BR" sz="2400" i="1">
                            <a:latin typeface="Cambria Math" panose="02040503050406030204" pitchFamily="18" charset="0"/>
                            <a:ea typeface="Cambria Math" panose="02040503050406030204" pitchFamily="18" charset="0"/>
                          </a:rPr>
                          <m:t>𝑇</m:t>
                        </m:r>
                      </m:sup>
                    </m:sSup>
                    <m:r>
                      <a:rPr lang="pt-BR" sz="2400" i="1">
                        <a:latin typeface="Cambria Math" panose="02040503050406030204" pitchFamily="18" charset="0"/>
                        <a:ea typeface="Cambria Math" panose="02040503050406030204" pitchFamily="18" charset="0"/>
                      </a:rPr>
                      <m:t>(</m:t>
                    </m:r>
                    <m:r>
                      <a:rPr lang="pt-BR" sz="2400" b="1" i="1">
                        <a:latin typeface="Cambria Math" panose="02040503050406030204" pitchFamily="18" charset="0"/>
                        <a:ea typeface="Cambria Math" panose="02040503050406030204" pitchFamily="18" charset="0"/>
                      </a:rPr>
                      <m:t>𝒚</m:t>
                    </m:r>
                    <m:r>
                      <a:rPr lang="pt-BR" sz="2400" i="1">
                        <a:latin typeface="Cambria Math" panose="02040503050406030204" pitchFamily="18" charset="0"/>
                        <a:ea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b="1" i="1">
                            <a:latin typeface="Cambria Math" panose="02040503050406030204" pitchFamily="18" charset="0"/>
                            <a:ea typeface="Cambria Math" panose="02040503050406030204" pitchFamily="18" charset="0"/>
                          </a:rPr>
                          <m:t>𝒚</m:t>
                        </m:r>
                      </m:e>
                    </m:acc>
                    <m:r>
                      <a:rPr lang="pt-BR" sz="2400" i="1">
                        <a:latin typeface="Cambria Math" panose="02040503050406030204" pitchFamily="18" charset="0"/>
                        <a:ea typeface="Cambria Math" panose="02040503050406030204" pitchFamily="18" charset="0"/>
                      </a:rPr>
                      <m:t>)</m:t>
                    </m:r>
                  </m:oMath>
                </a14:m>
                <a:endParaRPr lang="en-US" sz="2400"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995963"/>
                <a:ext cx="9117568" cy="5834741"/>
              </a:xfrm>
              <a:blipFill rotWithShape="0">
                <a:blip r:embed="rId3"/>
                <a:stretch>
                  <a:fillRect l="-1070" t="-2088"/>
                </a:stretch>
              </a:blipFill>
            </p:spPr>
            <p:txBody>
              <a:bodyPr/>
              <a:lstStyle/>
              <a:p>
                <a:r>
                  <a:rPr lang="pt-BR">
                    <a:noFill/>
                  </a:rPr>
                  <a:t> </a:t>
                </a:r>
              </a:p>
            </p:txBody>
          </p:sp>
        </mc:Fallback>
      </mc:AlternateContent>
      <p:sp>
        <p:nvSpPr>
          <p:cNvPr id="5" name="TextBox 4"/>
          <p:cNvSpPr txBox="1"/>
          <p:nvPr/>
        </p:nvSpPr>
        <p:spPr>
          <a:xfrm>
            <a:off x="3791823" y="320741"/>
            <a:ext cx="5303841" cy="307777"/>
          </a:xfrm>
          <a:prstGeom prst="rect">
            <a:avLst/>
          </a:prstGeom>
          <a:noFill/>
        </p:spPr>
        <p:txBody>
          <a:bodyPr wrap="square" rtlCol="0">
            <a:spAutoFit/>
          </a:bodyPr>
          <a:lstStyle/>
          <a:p>
            <a:r>
              <a:rPr lang="pt-BR" sz="1400" u="sng" dirty="0">
                <a:solidFill>
                  <a:srgbClr val="00B0F0"/>
                </a:solidFill>
                <a:hlinkClick r:id="rId4"/>
              </a:rPr>
              <a:t>Exemplo: exemplo_regressao_linear_gradiente_descendente.ipynb</a:t>
            </a:r>
            <a:endParaRPr lang="pt-BR" sz="1400" u="sng" dirty="0">
              <a:solidFill>
                <a:srgbClr val="00B0F0"/>
              </a:solidFill>
            </a:endParaRPr>
          </a:p>
        </p:txBody>
      </p:sp>
      <p:sp>
        <p:nvSpPr>
          <p:cNvPr id="3" name="Rectangle 2"/>
          <p:cNvSpPr/>
          <p:nvPr/>
        </p:nvSpPr>
        <p:spPr>
          <a:xfrm>
            <a:off x="8592065" y="2303607"/>
            <a:ext cx="1363703" cy="1015663"/>
          </a:xfrm>
          <a:prstGeom prst="rect">
            <a:avLst/>
          </a:prstGeom>
          <a:noFill/>
        </p:spPr>
        <p:txBody>
          <a:bodyPr wrap="square" rtlCol="0">
            <a:spAutoFit/>
          </a:bodyPr>
          <a:lstStyle/>
          <a:p>
            <a:pPr algn="ctr"/>
            <a:r>
              <a:rPr lang="pt-BR" sz="1200" dirty="0"/>
              <a:t>Superfície de contorno com o caminho feito pelo algoritmo até a convergência.</a:t>
            </a:r>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5843" t="25952" r="25493" b="22204"/>
          <a:stretch/>
        </p:blipFill>
        <p:spPr>
          <a:xfrm>
            <a:off x="9284199" y="28267"/>
            <a:ext cx="2857170" cy="2157259"/>
          </a:xfrm>
          <a:prstGeom prst="rect">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867" t="11756" r="9456" b="3405"/>
          <a:stretch/>
        </p:blipFill>
        <p:spPr>
          <a:xfrm>
            <a:off x="9801020" y="2290763"/>
            <a:ext cx="2340349" cy="2214069"/>
          </a:xfrm>
          <a:prstGeom prst="rect">
            <a:avLst/>
          </a:prstGeom>
        </p:spPr>
      </p:pic>
      <p:cxnSp>
        <p:nvCxnSpPr>
          <p:cNvPr id="7" name="Straight Arrow Connector 6"/>
          <p:cNvCxnSpPr>
            <a:stCxn id="3" idx="2"/>
          </p:cNvCxnSpPr>
          <p:nvPr/>
        </p:nvCxnSpPr>
        <p:spPr>
          <a:xfrm>
            <a:off x="9273917" y="3319270"/>
            <a:ext cx="1164311" cy="5367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1974" t="11775" r="8994" b="3675"/>
          <a:stretch/>
        </p:blipFill>
        <p:spPr>
          <a:xfrm>
            <a:off x="9801020" y="4609362"/>
            <a:ext cx="2356208" cy="2237618"/>
          </a:xfrm>
          <a:prstGeom prst="rect">
            <a:avLst/>
          </a:prstGeom>
        </p:spPr>
      </p:pic>
      <p:cxnSp>
        <p:nvCxnSpPr>
          <p:cNvPr id="14" name="Straight Arrow Connector 13"/>
          <p:cNvCxnSpPr>
            <a:stCxn id="13" idx="2"/>
          </p:cNvCxnSpPr>
          <p:nvPr/>
        </p:nvCxnSpPr>
        <p:spPr>
          <a:xfrm flipH="1">
            <a:off x="10731434" y="5566325"/>
            <a:ext cx="622366" cy="5708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731434" y="4735328"/>
            <a:ext cx="1244731" cy="830997"/>
          </a:xfrm>
          <a:prstGeom prst="rect">
            <a:avLst/>
          </a:prstGeom>
          <a:noFill/>
        </p:spPr>
        <p:txBody>
          <a:bodyPr wrap="square" rtlCol="0">
            <a:spAutoFit/>
          </a:bodyPr>
          <a:lstStyle/>
          <a:p>
            <a:pPr algn="ctr"/>
            <a:r>
              <a:rPr lang="pt-BR" sz="1200" dirty="0"/>
              <a:t>Curva do EQM em função do número de iterações.</a:t>
            </a:r>
          </a:p>
        </p:txBody>
      </p:sp>
    </p:spTree>
    <p:extLst>
      <p:ext uri="{BB962C8B-B14F-4D97-AF65-F5344CB8AC3E}">
        <p14:creationId xmlns:p14="http://schemas.microsoft.com/office/powerpoint/2010/main" val="306982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Versões do Gradiente Descendente</a:t>
            </a:r>
            <a:endParaRPr lang="en-US" dirty="0"/>
          </a:p>
        </p:txBody>
      </p:sp>
      <p:sp>
        <p:nvSpPr>
          <p:cNvPr id="3" name="Espaço Reservado para Conteúdo 2"/>
          <p:cNvSpPr>
            <a:spLocks noGrp="1"/>
          </p:cNvSpPr>
          <p:nvPr>
            <p:ph idx="1"/>
          </p:nvPr>
        </p:nvSpPr>
        <p:spPr>
          <a:xfrm>
            <a:off x="838200" y="1825625"/>
            <a:ext cx="11173178" cy="4812242"/>
          </a:xfrm>
        </p:spPr>
        <p:txBody>
          <a:bodyPr/>
          <a:lstStyle/>
          <a:p>
            <a:r>
              <a:rPr lang="pt-BR" dirty="0"/>
              <a:t>Existem três versões diferentes para a implementação do algoritmo do gradiente descendente: </a:t>
            </a:r>
          </a:p>
          <a:p>
            <a:pPr lvl="1">
              <a:buFont typeface="Wingdings" panose="05000000000000000000" pitchFamily="2" charset="2"/>
              <a:buChar char="§"/>
            </a:pPr>
            <a:r>
              <a:rPr lang="pt-BR" b="1" dirty="0"/>
              <a:t>Batelada</a:t>
            </a:r>
            <a:r>
              <a:rPr lang="pt-BR" dirty="0"/>
              <a:t>: usa todas as amostras do conjunto de treinamento para calcular o vetor gradiente (versão que acabamos de ver).</a:t>
            </a:r>
          </a:p>
          <a:p>
            <a:pPr lvl="1">
              <a:buFont typeface="Wingdings" panose="05000000000000000000" pitchFamily="2" charset="2"/>
              <a:buChar char="§"/>
            </a:pPr>
            <a:r>
              <a:rPr lang="pt-BR" b="1" dirty="0"/>
              <a:t>Estocástico</a:t>
            </a:r>
            <a:r>
              <a:rPr lang="pt-BR" dirty="0"/>
              <a:t>: usa apenas uma amostra do conjunto de treinamento para estimar o vetor gradiente.</a:t>
            </a:r>
          </a:p>
          <a:p>
            <a:pPr lvl="1">
              <a:buFont typeface="Wingdings" panose="05000000000000000000" pitchFamily="2" charset="2"/>
              <a:buChar char="§"/>
            </a:pPr>
            <a:r>
              <a:rPr lang="pt-BR" b="1" dirty="0" err="1"/>
              <a:t>Mini-Batch</a:t>
            </a:r>
            <a:r>
              <a:rPr lang="pt-BR" dirty="0"/>
              <a:t>: usa um subconjunto de amostras do conjunto de treinamento para estimar o vetor gradiente.</a:t>
            </a:r>
          </a:p>
        </p:txBody>
      </p:sp>
    </p:spTree>
    <p:extLst>
      <p:ext uri="{BB962C8B-B14F-4D97-AF65-F5344CB8AC3E}">
        <p14:creationId xmlns:p14="http://schemas.microsoft.com/office/powerpoint/2010/main" val="3674961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22400"/>
                <a:ext cx="11179630" cy="5435600"/>
              </a:xfrm>
            </p:spPr>
            <p:txBody>
              <a:bodyPr>
                <a:normAutofit/>
              </a:bodyPr>
              <a:lstStyle/>
              <a:p>
                <a:pPr algn="just"/>
                <a:r>
                  <a:rPr lang="pt-BR" b="1" dirty="0"/>
                  <a:t>Batelada </a:t>
                </a:r>
                <a:r>
                  <a:rPr lang="pt-BR" dirty="0"/>
                  <a:t>(do inglês </a:t>
                </a:r>
                <a:r>
                  <a:rPr lang="pt-BR" b="1" i="1" dirty="0"/>
                  <a:t>batch</a:t>
                </a:r>
                <a:r>
                  <a:rPr lang="pt-BR" dirty="0"/>
                  <a:t>): a cada época do algoritmo, </a:t>
                </a:r>
                <a:r>
                  <a:rPr lang="pt-BR" b="1" i="1" dirty="0"/>
                  <a:t>todos</a:t>
                </a:r>
                <a:r>
                  <a:rPr lang="pt-BR" dirty="0"/>
                  <a:t> os exemplos de treinamento são considerados no processo de treinamento do modelo. Esta versão foi a utilizada no exemplo anterior.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r>
                                  <a:rPr lang="pt-BR" b="1" i="1">
                                    <a:latin typeface="Cambria Math" panose="02040503050406030204" pitchFamily="18" charset="0"/>
                                  </a:rPr>
                                  <m:t>𝒙</m:t>
                                </m:r>
                                <m:d>
                                  <m:dPr>
                                    <m:ctrlPr>
                                      <a:rPr lang="en-US" i="1">
                                        <a:latin typeface="Cambria Math" panose="02040503050406030204" pitchFamily="18" charset="0"/>
                                      </a:rPr>
                                    </m:ctrlPr>
                                  </m:dPr>
                                  <m:e>
                                    <m:r>
                                      <a:rPr lang="pt-BR" i="1">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a:p>
              <a:p>
                <a:r>
                  <a:rPr lang="pt-BR" b="1" dirty="0"/>
                  <a:t>Características</a:t>
                </a:r>
                <a:r>
                  <a:rPr lang="pt-BR" dirty="0"/>
                  <a:t>:</a:t>
                </a:r>
              </a:p>
              <a:p>
                <a:pPr lvl="1" algn="just">
                  <a:buFont typeface="Wingdings" panose="05000000000000000000" pitchFamily="2" charset="2"/>
                  <a:buChar char="§"/>
                </a:pPr>
                <a:r>
                  <a:rPr lang="pt-BR" dirty="0"/>
                  <a:t>Utilizado quando se possui previamente todos os atributos, </a:t>
                </a:r>
                <a14:m>
                  <m:oMath xmlns:m="http://schemas.openxmlformats.org/officeDocument/2006/math">
                    <m:r>
                      <a:rPr lang="pt-BR" b="1" i="1">
                        <a:latin typeface="Cambria Math" panose="02040503050406030204" pitchFamily="18" charset="0"/>
                      </a:rPr>
                      <m:t>𝒙</m:t>
                    </m:r>
                  </m:oMath>
                </a14:m>
                <a:r>
                  <a:rPr lang="pt-BR" dirty="0"/>
                  <a:t>, e rótulos, </a:t>
                </a:r>
                <a14:m>
                  <m:oMath xmlns:m="http://schemas.openxmlformats.org/officeDocument/2006/math">
                    <m:r>
                      <a:rPr lang="pt-BR" i="1">
                        <a:latin typeface="Cambria Math" panose="02040503050406030204" pitchFamily="18" charset="0"/>
                      </a:rPr>
                      <m:t>𝑦</m:t>
                    </m:r>
                  </m:oMath>
                </a14:m>
                <a:r>
                  <a:rPr lang="pt-BR" dirty="0"/>
                  <a:t>, de treinamento.</a:t>
                </a:r>
              </a:p>
              <a:p>
                <a:pPr lvl="1" algn="just">
                  <a:buFont typeface="Wingdings" panose="05000000000000000000" pitchFamily="2" charset="2"/>
                  <a:buChar char="§"/>
                </a:pPr>
                <a:r>
                  <a:rPr lang="pt-BR" b="1" dirty="0"/>
                  <a:t>Convergência garantida</a:t>
                </a:r>
                <a:r>
                  <a:rPr lang="pt-BR" dirty="0"/>
                  <a:t>,</a:t>
                </a:r>
                <a:r>
                  <a:rPr lang="pt-BR" b="1" dirty="0"/>
                  <a:t> </a:t>
                </a:r>
                <a:r>
                  <a:rPr lang="pt-BR" dirty="0"/>
                  <a:t>dado que o passo de aprendizagem tenha o tamanho apropriado e se espere tempo suficiente.</a:t>
                </a:r>
              </a:p>
              <a:p>
                <a:pPr lvl="1" algn="just">
                  <a:buFont typeface="Wingdings" panose="05000000000000000000" pitchFamily="2" charset="2"/>
                  <a:buChar char="§"/>
                </a:pPr>
                <a:r>
                  <a:rPr lang="pt-BR" b="1" dirty="0"/>
                  <a:t>Convergência pode ser bem lenta</a:t>
                </a:r>
                <a:r>
                  <a:rPr lang="pt-BR" dirty="0"/>
                  <a:t>, dado que o modelo é apresentado a todos os exemplos a cada época.</a:t>
                </a:r>
              </a:p>
              <a:p>
                <a:pPr lvl="1" algn="just">
                  <a:buFont typeface="Wingdings" panose="05000000000000000000" pitchFamily="2" charset="2"/>
                  <a:buChar char="§"/>
                </a:pPr>
                <a:r>
                  <a:rPr lang="pt-BR" dirty="0"/>
                  <a:t>Se o conjunto de treinamento for muito grande, pode ser impossível treinar o modelo, pois ele consome muitos recursos computacionais (CPU e memória).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22400"/>
                <a:ext cx="11179630" cy="5435600"/>
              </a:xfrm>
              <a:blipFill rotWithShape="0">
                <a:blip r:embed="rId3"/>
                <a:stretch>
                  <a:fillRect l="-927" t="-1794" r="-1145"/>
                </a:stretch>
              </a:blipFill>
            </p:spPr>
            <p:txBody>
              <a:bodyPr/>
              <a:lstStyle/>
              <a:p>
                <a:r>
                  <a:rPr lang="pt-BR">
                    <a:noFill/>
                  </a:rPr>
                  <a:t> </a:t>
                </a:r>
              </a:p>
            </p:txBody>
          </p:sp>
        </mc:Fallback>
      </mc:AlternateContent>
      <p:sp>
        <p:nvSpPr>
          <p:cNvPr id="4" name="Rectangle 3"/>
          <p:cNvSpPr/>
          <p:nvPr/>
        </p:nvSpPr>
        <p:spPr>
          <a:xfrm>
            <a:off x="4220388" y="2663922"/>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69073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386"/>
            <a:ext cx="10946892" cy="767388"/>
          </a:xfrm>
        </p:spPr>
        <p:txBody>
          <a:bodyPr/>
          <a:lstStyle/>
          <a:p>
            <a:r>
              <a:rPr lang="pt-BR" dirty="0"/>
              <a:t>Características do GD em 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4377519"/>
                <a:ext cx="11173691" cy="2480481"/>
              </a:xfrm>
            </p:spPr>
            <p:txBody>
              <a:bodyPr>
                <a:normAutofit fontScale="92500" lnSpcReduction="20000"/>
              </a:bodyPr>
              <a:lstStyle/>
              <a:p>
                <a:pPr>
                  <a:spcBef>
                    <a:spcPts val="600"/>
                  </a:spcBef>
                </a:pPr>
                <a:r>
                  <a:rPr lang="pt-BR" dirty="0"/>
                  <a:t>Segue diretamente, sem alterar a direção, para o mínimo global.</a:t>
                </a:r>
              </a:p>
              <a:p>
                <a:pPr>
                  <a:spcBef>
                    <a:spcPts val="600"/>
                  </a:spcBef>
                </a:pPr>
                <a:r>
                  <a:rPr lang="pt-BR" dirty="0"/>
                  <a:t>Atinge o mínimo global em aproximadamente 3 épocas.</a:t>
                </a:r>
              </a:p>
              <a:p>
                <a:pPr>
                  <a:spcBef>
                    <a:spcPts val="600"/>
                  </a:spcBef>
                </a:pPr>
                <a:r>
                  <a:rPr lang="pt-BR" dirty="0"/>
                  <a:t>Nesse caso específico, segue uma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 pois a taxa de decrescimento da superfície de erro é igual para os dois pesos (contornos são circulares).</a:t>
                </a:r>
              </a:p>
              <a:p>
                <a:pPr>
                  <a:spcBef>
                    <a:spcPts val="600"/>
                  </a:spcBef>
                </a:pPr>
                <a:r>
                  <a:rPr lang="pt-BR" dirty="0"/>
                  <a:t>Não fica “</a:t>
                </a:r>
                <a:r>
                  <a:rPr lang="pt-BR" i="1" dirty="0"/>
                  <a:t>oscilando</a:t>
                </a:r>
                <a:r>
                  <a:rPr lang="pt-BR" dirty="0"/>
                  <a:t>” em torno do mínimo após alcançá-lo, pois o vetor gradiente neste ponto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4377519"/>
                <a:ext cx="11173691" cy="2480481"/>
              </a:xfrm>
              <a:blipFill>
                <a:blip r:embed="rId3"/>
                <a:stretch>
                  <a:fillRect l="-873" t="-6143"/>
                </a:stretch>
              </a:blipFill>
            </p:spPr>
            <p:txBody>
              <a:bodyPr/>
              <a:lstStyle/>
              <a:p>
                <a:r>
                  <a:rPr lang="pt-BR">
                    <a:noFill/>
                  </a:rPr>
                  <a:t> </a:t>
                </a:r>
              </a:p>
            </p:txBody>
          </p:sp>
        </mc:Fallback>
      </mc:AlternateContent>
      <p:sp>
        <p:nvSpPr>
          <p:cNvPr id="9" name="TextBox 8"/>
          <p:cNvSpPr txBox="1"/>
          <p:nvPr/>
        </p:nvSpPr>
        <p:spPr>
          <a:xfrm>
            <a:off x="8308006" y="6483408"/>
            <a:ext cx="3950669" cy="276999"/>
          </a:xfrm>
          <a:prstGeom prst="rect">
            <a:avLst/>
          </a:prstGeom>
          <a:noFill/>
        </p:spPr>
        <p:txBody>
          <a:bodyPr wrap="square" rtlCol="0">
            <a:spAutoFit/>
          </a:bodyPr>
          <a:lstStyle/>
          <a:p>
            <a:pPr algn="ctr"/>
            <a:r>
              <a:rPr lang="pt-BR" sz="1200" u="sng" dirty="0">
                <a:solidFill>
                  <a:srgbClr val="00B0F0"/>
                </a:solidFill>
                <a:hlinkClick r:id="rId4"/>
              </a:rPr>
              <a:t>Exemplo: batch_gradient_descent_with_figures.ipynb</a:t>
            </a:r>
            <a:endParaRPr lang="pt-BR" sz="1200" u="sng" dirty="0">
              <a:solidFill>
                <a:srgbClr val="00B0F0"/>
              </a:solidFill>
            </a:endParaRPr>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17972" t="17580" r="1383" b="9839"/>
          <a:stretch/>
        </p:blipFill>
        <p:spPr>
          <a:xfrm>
            <a:off x="838200" y="1349106"/>
            <a:ext cx="3064388" cy="2757949"/>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t="11451" r="9463" b="2262"/>
          <a:stretch/>
        </p:blipFill>
        <p:spPr>
          <a:xfrm>
            <a:off x="4848871" y="1327772"/>
            <a:ext cx="2916210" cy="2779283"/>
          </a:xfrm>
          <a:prstGeom prst="rect">
            <a:avLst/>
          </a:prstGeom>
        </p:spPr>
      </p:pic>
      <p:pic>
        <p:nvPicPr>
          <p:cNvPr id="4" name="Imagem 3"/>
          <p:cNvPicPr>
            <a:picLocks noChangeAspect="1"/>
          </p:cNvPicPr>
          <p:nvPr/>
        </p:nvPicPr>
        <p:blipFill rotWithShape="1">
          <a:blip r:embed="rId7">
            <a:extLst>
              <a:ext uri="{28A0092B-C50C-407E-A947-70E740481C1C}">
                <a14:useLocalDpi xmlns:a14="http://schemas.microsoft.com/office/drawing/2010/main" val="0"/>
              </a:ext>
            </a:extLst>
          </a:blip>
          <a:srcRect l="2324" r="1320" b="1794"/>
          <a:stretch/>
        </p:blipFill>
        <p:spPr>
          <a:xfrm>
            <a:off x="8711364" y="1250238"/>
            <a:ext cx="2861902" cy="2856817"/>
          </a:xfrm>
          <a:prstGeom prst="rect">
            <a:avLst/>
          </a:prstGeom>
        </p:spPr>
      </p:pic>
    </p:spTree>
    <p:extLst>
      <p:ext uri="{BB962C8B-B14F-4D97-AF65-F5344CB8AC3E}">
        <p14:creationId xmlns:p14="http://schemas.microsoft.com/office/powerpoint/2010/main" val="2129924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6635"/>
            <a:ext cx="10515600" cy="737961"/>
          </a:xfrm>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7" y="1123950"/>
                <a:ext cx="11263187" cy="5734050"/>
              </a:xfrm>
            </p:spPr>
            <p:txBody>
              <a:bodyPr>
                <a:normAutofit fontScale="92500" lnSpcReduction="10000"/>
              </a:bodyPr>
              <a:lstStyle/>
              <a:p>
                <a:pPr algn="just"/>
                <a:r>
                  <a:rPr lang="pt-BR" b="1" dirty="0"/>
                  <a:t>Gradiente Descendente Estocástico (GDE)</a:t>
                </a:r>
                <a:r>
                  <a:rPr lang="pt-BR" dirty="0"/>
                  <a:t>: também conhecido como </a:t>
                </a:r>
                <a:r>
                  <a:rPr lang="pt-BR" b="1" i="1" dirty="0"/>
                  <a:t>online</a:t>
                </a:r>
                <a:r>
                  <a:rPr lang="pt-BR" dirty="0"/>
                  <a:t> ou </a:t>
                </a:r>
                <a:r>
                  <a:rPr lang="pt-BR" b="1" i="1" dirty="0"/>
                  <a:t>incremental</a:t>
                </a:r>
                <a:r>
                  <a:rPr lang="pt-BR" dirty="0"/>
                  <a:t> (exemplo-a-exemplo). Com esta versão, os </a:t>
                </a:r>
                <a:r>
                  <a:rPr lang="pt-BR" b="1" i="1" dirty="0">
                    <a:solidFill>
                      <a:srgbClr val="00B0F0"/>
                    </a:solidFill>
                  </a:rPr>
                  <a:t>pesos do modelo são atualizados a cada novo exemplo de treinamento</a:t>
                </a:r>
                <a:r>
                  <a:rPr lang="pt-BR" dirty="0"/>
                  <a:t>.</a:t>
                </a:r>
              </a:p>
              <a:p>
                <a:pPr marL="0" indent="0" algn="ctr">
                  <a:buNone/>
                </a:pPr>
                <a14:m>
                  <m:oMath xmlns:m="http://schemas.openxmlformats.org/officeDocument/2006/math">
                    <m:sSub>
                      <m:sSubPr>
                        <m:ctrlPr>
                          <a:rPr lang="nl-BE" sz="3000" i="1">
                            <a:latin typeface="Cambria Math" panose="02040503050406030204" pitchFamily="18" charset="0"/>
                          </a:rPr>
                        </m:ctrlPr>
                      </m:sSubPr>
                      <m:e>
                        <m:r>
                          <a:rPr lang="en-US" sz="3000" i="1">
                            <a:latin typeface="Cambria Math" panose="02040503050406030204" pitchFamily="18" charset="0"/>
                          </a:rPr>
                          <m:t>𝑎</m:t>
                        </m:r>
                      </m:e>
                      <m:sub>
                        <m:r>
                          <a:rPr lang="pt-BR" sz="3000" i="1">
                            <a:latin typeface="Cambria Math" panose="02040503050406030204" pitchFamily="18" charset="0"/>
                          </a:rPr>
                          <m:t>𝑘</m:t>
                        </m:r>
                      </m:sub>
                    </m:sSub>
                    <m:r>
                      <a:rPr lang="en-US" sz="3000">
                        <a:latin typeface="Cambria Math" panose="02040503050406030204" pitchFamily="18" charset="0"/>
                      </a:rPr>
                      <m:t>=</m:t>
                    </m:r>
                    <m:sSub>
                      <m:sSubPr>
                        <m:ctrlPr>
                          <a:rPr lang="nl-BE" sz="3000" i="1">
                            <a:latin typeface="Cambria Math" panose="02040503050406030204" pitchFamily="18" charset="0"/>
                          </a:rPr>
                        </m:ctrlPr>
                      </m:sSubPr>
                      <m:e>
                        <m:r>
                          <a:rPr lang="en-US" sz="3000" i="1">
                            <a:latin typeface="Cambria Math" panose="02040503050406030204" pitchFamily="18" charset="0"/>
                          </a:rPr>
                          <m:t>𝑎</m:t>
                        </m:r>
                      </m:e>
                      <m:sub>
                        <m:r>
                          <a:rPr lang="pt-BR" sz="3000" i="1">
                            <a:latin typeface="Cambria Math" panose="02040503050406030204" pitchFamily="18" charset="0"/>
                          </a:rPr>
                          <m:t>𝑘</m:t>
                        </m:r>
                      </m:sub>
                    </m:sSub>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𝛼</m:t>
                    </m:r>
                    <m:d>
                      <m:dPr>
                        <m:begChr m:val="["/>
                        <m:endChr m:val="]"/>
                        <m:ctrlPr>
                          <a:rPr lang="pt-BR" sz="3000" i="1">
                            <a:latin typeface="Cambria Math" panose="02040503050406030204" pitchFamily="18" charset="0"/>
                          </a:rPr>
                        </m:ctrlPr>
                      </m:dPr>
                      <m:e>
                        <m:r>
                          <a:rPr lang="pt-BR" sz="3000" i="1">
                            <a:latin typeface="Cambria Math" panose="02040503050406030204" pitchFamily="18" charset="0"/>
                          </a:rPr>
                          <m:t>𝑦</m:t>
                        </m:r>
                        <m:d>
                          <m:dPr>
                            <m:ctrlPr>
                              <a:rPr lang="pt-BR" sz="3000" i="1">
                                <a:latin typeface="Cambria Math" panose="02040503050406030204" pitchFamily="18" charset="0"/>
                              </a:rPr>
                            </m:ctrlPr>
                          </m:dPr>
                          <m:e>
                            <m:r>
                              <a:rPr lang="pt-BR" sz="3000" i="1">
                                <a:latin typeface="Cambria Math" panose="02040503050406030204" pitchFamily="18" charset="0"/>
                              </a:rPr>
                              <m:t>𝑛</m:t>
                            </m:r>
                          </m:e>
                        </m:d>
                        <m:r>
                          <a:rPr lang="pt-BR" sz="3000" i="1" dirty="0">
                            <a:latin typeface="Cambria Math" panose="02040503050406030204" pitchFamily="18" charset="0"/>
                          </a:rPr>
                          <m:t> −</m:t>
                        </m:r>
                        <m:r>
                          <a:rPr lang="en-US" sz="3000" i="1">
                            <a:latin typeface="Cambria Math" panose="02040503050406030204" pitchFamily="18" charset="0"/>
                          </a:rPr>
                          <m:t>h</m:t>
                        </m:r>
                        <m:d>
                          <m:dPr>
                            <m:ctrlPr>
                              <a:rPr lang="en-US" sz="3000" i="1">
                                <a:latin typeface="Cambria Math" panose="02040503050406030204" pitchFamily="18" charset="0"/>
                              </a:rPr>
                            </m:ctrlPr>
                          </m:dPr>
                          <m:e>
                            <m:r>
                              <a:rPr lang="pt-BR" sz="3000" b="1" i="1">
                                <a:latin typeface="Cambria Math" panose="02040503050406030204" pitchFamily="18" charset="0"/>
                              </a:rPr>
                              <m:t>𝒙</m:t>
                            </m:r>
                            <m:d>
                              <m:dPr>
                                <m:ctrlPr>
                                  <a:rPr lang="en-US" sz="3000" i="1">
                                    <a:latin typeface="Cambria Math" panose="02040503050406030204" pitchFamily="18" charset="0"/>
                                  </a:rPr>
                                </m:ctrlPr>
                              </m:dPr>
                              <m:e>
                                <m:r>
                                  <a:rPr lang="pt-BR" sz="3000" i="1">
                                    <a:latin typeface="Cambria Math" panose="02040503050406030204" pitchFamily="18" charset="0"/>
                                  </a:rPr>
                                  <m:t>𝑛</m:t>
                                </m:r>
                              </m:e>
                            </m:d>
                          </m:e>
                        </m:d>
                      </m:e>
                    </m:d>
                    <m:sSub>
                      <m:sSubPr>
                        <m:ctrlPr>
                          <a:rPr lang="en-US" sz="3000" i="1">
                            <a:latin typeface="Cambria Math" panose="02040503050406030204" pitchFamily="18" charset="0"/>
                          </a:rPr>
                        </m:ctrlPr>
                      </m:sSubPr>
                      <m:e>
                        <m:r>
                          <a:rPr lang="pt-BR" sz="3000" i="1">
                            <a:latin typeface="Cambria Math" panose="02040503050406030204" pitchFamily="18" charset="0"/>
                          </a:rPr>
                          <m:t>𝑥</m:t>
                        </m:r>
                      </m:e>
                      <m:sub>
                        <m:r>
                          <a:rPr lang="pt-BR" sz="3000" i="1">
                            <a:latin typeface="Cambria Math" panose="02040503050406030204" pitchFamily="18" charset="0"/>
                          </a:rPr>
                          <m:t>𝑘</m:t>
                        </m:r>
                      </m:sub>
                    </m:sSub>
                    <m:r>
                      <a:rPr lang="pt-BR" sz="3000" i="1">
                        <a:latin typeface="Cambria Math" panose="02040503050406030204" pitchFamily="18" charset="0"/>
                      </a:rPr>
                      <m:t>(</m:t>
                    </m:r>
                    <m:r>
                      <a:rPr lang="pt-BR" sz="3000" i="1">
                        <a:latin typeface="Cambria Math" panose="02040503050406030204" pitchFamily="18" charset="0"/>
                      </a:rPr>
                      <m:t>𝑛</m:t>
                    </m:r>
                    <m:r>
                      <a:rPr lang="pt-BR" sz="3000" i="1">
                        <a:latin typeface="Cambria Math" panose="02040503050406030204" pitchFamily="18" charset="0"/>
                      </a:rPr>
                      <m:t>)</m:t>
                    </m:r>
                  </m:oMath>
                </a14:m>
                <a:r>
                  <a:rPr lang="nl-BE" sz="3000" dirty="0"/>
                  <a:t>,  </a:t>
                </a:r>
                <a14:m>
                  <m:oMath xmlns:m="http://schemas.openxmlformats.org/officeDocument/2006/math">
                    <m:r>
                      <a:rPr lang="pt-BR" sz="3000" i="1">
                        <a:latin typeface="Cambria Math" panose="02040503050406030204" pitchFamily="18" charset="0"/>
                      </a:rPr>
                      <m:t>𝑘</m:t>
                    </m:r>
                    <m:r>
                      <a:rPr lang="pt-BR" sz="3000" i="1">
                        <a:latin typeface="Cambria Math" panose="02040503050406030204" pitchFamily="18" charset="0"/>
                      </a:rPr>
                      <m:t>=1,…, </m:t>
                    </m:r>
                    <m:r>
                      <a:rPr lang="pt-BR" sz="3000" i="1">
                        <a:latin typeface="Cambria Math" panose="02040503050406030204" pitchFamily="18" charset="0"/>
                      </a:rPr>
                      <m:t>𝐾</m:t>
                    </m:r>
                  </m:oMath>
                </a14:m>
                <a:endParaRPr lang="pt-BR" sz="3000" dirty="0"/>
              </a:p>
              <a:p>
                <a:r>
                  <a:rPr lang="pt-BR" b="1" dirty="0"/>
                  <a:t>Características:</a:t>
                </a:r>
                <a:endParaRPr lang="pt-BR" dirty="0"/>
              </a:p>
              <a:p>
                <a:pPr lvl="1">
                  <a:buFont typeface="Wingdings" panose="05000000000000000000" pitchFamily="2" charset="2"/>
                  <a:buChar char="§"/>
                </a:pPr>
                <a:r>
                  <a:rPr lang="pt-BR" b="1" i="1" dirty="0"/>
                  <a:t>Aproxima o vetor gradiente </a:t>
                </a:r>
                <a:r>
                  <a:rPr lang="pt-BR" dirty="0"/>
                  <a:t>através de uma </a:t>
                </a:r>
                <a:r>
                  <a:rPr lang="pt-BR" b="1" i="1" dirty="0"/>
                  <a:t>estimativa estocástica</a:t>
                </a:r>
                <a:r>
                  <a:rPr lang="pt-BR" dirty="0"/>
                  <a:t>, ou seja, gradiente é calculado com um exemplo </a:t>
                </a:r>
                <a:r>
                  <a:rPr lang="pt-BR" b="1" i="1" dirty="0">
                    <a:solidFill>
                      <a:srgbClr val="00B050"/>
                    </a:solidFill>
                  </a:rPr>
                  <a:t>tomado aleatoriamente do conjunto de treinamento</a:t>
                </a:r>
                <a:r>
                  <a:rPr lang="pt-BR" dirty="0"/>
                  <a:t>. </a:t>
                </a:r>
              </a:p>
              <a:p>
                <a:pPr lvl="1" algn="just">
                  <a:buFont typeface="Wingdings" panose="05000000000000000000" pitchFamily="2" charset="2"/>
                  <a:buChar char="§"/>
                </a:pPr>
                <a:r>
                  <a:rPr lang="pt-BR" dirty="0"/>
                  <a:t>Essa </a:t>
                </a:r>
                <a:r>
                  <a:rPr lang="pt-BR" b="1" i="1" dirty="0"/>
                  <a:t>aproximação estocástica</a:t>
                </a:r>
                <a:r>
                  <a:rPr lang="pt-BR" dirty="0"/>
                  <a:t> faz com que as </a:t>
                </a:r>
                <a:r>
                  <a:rPr lang="pt-BR" b="1" i="1" dirty="0">
                    <a:solidFill>
                      <a:srgbClr val="00B050"/>
                    </a:solidFill>
                  </a:rPr>
                  <a:t>atualizações dos pesos não sigam a direção de máxima declividade</a:t>
                </a:r>
                <a:r>
                  <a:rPr lang="pt-BR" dirty="0"/>
                  <a:t>, </a:t>
                </a:r>
                <a:r>
                  <a:rPr lang="pt-BR" b="1" i="1" dirty="0"/>
                  <a:t>podendo ter direções divergentes a cada iteração.</a:t>
                </a:r>
                <a:endParaRPr lang="pt-BR" dirty="0"/>
              </a:p>
              <a:p>
                <a:pPr lvl="1" algn="just">
                  <a:buFont typeface="Wingdings" panose="05000000000000000000" pitchFamily="2" charset="2"/>
                  <a:buChar char="§"/>
                </a:pPr>
                <a:r>
                  <a:rPr lang="pt-BR" dirty="0"/>
                  <a:t>Utilizado quando os </a:t>
                </a:r>
                <a:r>
                  <a:rPr lang="pt-BR" b="1" i="1" dirty="0"/>
                  <a:t>atributos e rótulos </a:t>
                </a:r>
                <a:r>
                  <a:rPr lang="pt-BR" dirty="0"/>
                  <a:t>são </a:t>
                </a:r>
                <a:r>
                  <a:rPr lang="pt-BR" b="1" i="1" dirty="0"/>
                  <a:t>obtidos sequencialmente</a:t>
                </a:r>
                <a:r>
                  <a:rPr lang="pt-BR" dirty="0"/>
                  <a:t> (e.g., sensores).</a:t>
                </a:r>
              </a:p>
              <a:p>
                <a:pPr lvl="1" algn="just">
                  <a:buFont typeface="Wingdings" panose="05000000000000000000" pitchFamily="2" charset="2"/>
                  <a:buChar char="§"/>
                </a:pPr>
                <a:r>
                  <a:rPr lang="pt-BR" dirty="0"/>
                  <a:t>Ou quando o </a:t>
                </a:r>
                <a:r>
                  <a:rPr lang="pt-BR" b="1" i="1" dirty="0"/>
                  <a:t>conjunto de treinamento é muito grande </a:t>
                </a:r>
                <a:r>
                  <a:rPr lang="pt-BR" dirty="0"/>
                  <a:t>(toma-se amostras aleatoriamente). </a:t>
                </a:r>
              </a:p>
              <a:p>
                <a:pPr lvl="1" algn="just">
                  <a:buFont typeface="Wingdings" panose="05000000000000000000" pitchFamily="2" charset="2"/>
                  <a:buChar char="§"/>
                </a:pPr>
                <a:r>
                  <a:rPr lang="pt-BR" b="1" i="1" dirty="0"/>
                  <a:t>Computacionalmente mais rápido</a:t>
                </a:r>
                <a:r>
                  <a:rPr lang="pt-BR" b="1" dirty="0"/>
                  <a:t> </a:t>
                </a:r>
                <a:r>
                  <a:rPr lang="pt-BR" dirty="0"/>
                  <a:t>e </a:t>
                </a:r>
                <a:r>
                  <a:rPr lang="pt-BR" b="1" i="1" dirty="0"/>
                  <a:t>menos custoso em termos de CPU e memória </a:t>
                </a:r>
                <a:r>
                  <a:rPr lang="pt-BR" dirty="0"/>
                  <a:t>que o GD em batelada.</a:t>
                </a:r>
              </a:p>
              <a:p>
                <a:pPr lvl="1" algn="just">
                  <a:buFont typeface="Wingdings" panose="05000000000000000000" pitchFamily="2" charset="2"/>
                  <a:buChar char="§"/>
                </a:pPr>
                <a:r>
                  <a:rPr lang="pt-BR" b="1" i="1" dirty="0"/>
                  <a:t>Se as amostras estiveram contaminadas com ruído, a convergência não é garantida</a:t>
                </a:r>
                <a:r>
                  <a:rPr lang="pt-BR" i="1" dirty="0"/>
                  <a:t> </a:t>
                </a:r>
                <a:r>
                  <a:rPr lang="pt-BR" dirty="0"/>
                  <a:t>com um passo de aprendizagem fixo. </a:t>
                </a:r>
              </a:p>
              <a:p>
                <a:pPr lvl="2" algn="just">
                  <a:buFont typeface="Wingdings" panose="05000000000000000000" pitchFamily="2" charset="2"/>
                  <a:buChar char="ü"/>
                </a:pPr>
                <a:r>
                  <a:rPr lang="pt-BR" dirty="0"/>
                  <a:t>O algoritmo pode </a:t>
                </a:r>
                <a:r>
                  <a:rPr lang="pt-BR" b="1" i="1" dirty="0"/>
                  <a:t>oscilar</a:t>
                </a:r>
                <a:r>
                  <a:rPr lang="pt-BR" dirty="0"/>
                  <a:t> em torno do mínimo </a:t>
                </a:r>
                <a:r>
                  <a:rPr lang="pt-BR" b="1" i="1" dirty="0"/>
                  <a:t>sem nunca convergir </a:t>
                </a:r>
                <a:r>
                  <a:rPr lang="pt-BR" dirty="0"/>
                  <a:t>para o valor ótimo. </a:t>
                </a:r>
              </a:p>
              <a:p>
                <a:pPr lvl="1" algn="just">
                  <a:buFont typeface="Wingdings" panose="05000000000000000000" pitchFamily="2" charset="2"/>
                  <a:buChar char="§"/>
                </a:pPr>
                <a:r>
                  <a:rPr lang="pt-BR" dirty="0"/>
                  <a:t>Esquemas de variação do passo de aprendizagem ajudam a garantir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7" y="1123950"/>
                <a:ext cx="11263187" cy="5734050"/>
              </a:xfrm>
              <a:blipFill rotWithShape="0">
                <a:blip r:embed="rId3"/>
                <a:stretch>
                  <a:fillRect l="-812" t="-2125" r="-920" b="-1488"/>
                </a:stretch>
              </a:blipFill>
            </p:spPr>
            <p:txBody>
              <a:bodyPr/>
              <a:lstStyle/>
              <a:p>
                <a:r>
                  <a:rPr lang="pt-BR">
                    <a:noFill/>
                  </a:rPr>
                  <a:t> </a:t>
                </a:r>
              </a:p>
            </p:txBody>
          </p:sp>
        </mc:Fallback>
      </mc:AlternateContent>
      <p:sp>
        <p:nvSpPr>
          <p:cNvPr id="4" name="CaixaDeTexto 3"/>
          <p:cNvSpPr txBox="1"/>
          <p:nvPr/>
        </p:nvSpPr>
        <p:spPr>
          <a:xfrm>
            <a:off x="5298215" y="2699653"/>
            <a:ext cx="2026509" cy="430887"/>
          </a:xfrm>
          <a:prstGeom prst="rect">
            <a:avLst/>
          </a:prstGeom>
          <a:noFill/>
        </p:spPr>
        <p:txBody>
          <a:bodyPr wrap="square" rtlCol="0">
            <a:spAutoFit/>
          </a:bodyPr>
          <a:lstStyle/>
          <a:p>
            <a:pPr algn="ctr"/>
            <a:r>
              <a:rPr lang="pt-BR" sz="1100" dirty="0"/>
              <a:t>As amostras da função observável podem conter ruído.</a:t>
            </a:r>
          </a:p>
        </p:txBody>
      </p:sp>
      <p:cxnSp>
        <p:nvCxnSpPr>
          <p:cNvPr id="9" name="Conector angulado 8"/>
          <p:cNvCxnSpPr/>
          <p:nvPr/>
        </p:nvCxnSpPr>
        <p:spPr>
          <a:xfrm>
            <a:off x="5000625" y="2663367"/>
            <a:ext cx="423732" cy="215444"/>
          </a:xfrm>
          <a:prstGeom prst="bentConnector3">
            <a:avLst>
              <a:gd name="adj1" fmla="val -170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71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9937"/>
            <a:ext cx="10883900" cy="852263"/>
          </a:xfrm>
        </p:spPr>
        <p:txBody>
          <a:bodyPr>
            <a:normAutofit/>
          </a:bodyPr>
          <a:lstStyle/>
          <a:p>
            <a:r>
              <a:rPr lang="pt-BR" dirty="0"/>
              <a:t>Características do GD Estocástico</a:t>
            </a:r>
          </a:p>
        </p:txBody>
      </p:sp>
      <p:sp>
        <p:nvSpPr>
          <p:cNvPr id="8" name="TextBox 7"/>
          <p:cNvSpPr txBox="1"/>
          <p:nvPr/>
        </p:nvSpPr>
        <p:spPr>
          <a:xfrm>
            <a:off x="7828514" y="6550223"/>
            <a:ext cx="4579647" cy="307777"/>
          </a:xfrm>
          <a:prstGeom prst="rect">
            <a:avLst/>
          </a:prstGeom>
          <a:noFill/>
        </p:spPr>
        <p:txBody>
          <a:bodyPr wrap="square" rtlCol="0">
            <a:spAutoFit/>
          </a:bodyPr>
          <a:lstStyle/>
          <a:p>
            <a:r>
              <a:rPr lang="pt-BR" sz="1400" u="sng" dirty="0">
                <a:solidFill>
                  <a:srgbClr val="00B0F0"/>
                </a:solidFill>
                <a:hlinkClick r:id="rId3"/>
              </a:rPr>
              <a:t>Exemplo: stocastic_gradient_descent_with_figures.ipynb</a:t>
            </a:r>
            <a:endParaRPr lang="pt-BR" sz="1400" u="sng" dirty="0">
              <a:solidFill>
                <a:srgbClr val="00B0F0"/>
              </a:solidFill>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7972" t="17580" r="1383" b="9839"/>
          <a:stretch/>
        </p:blipFill>
        <p:spPr>
          <a:xfrm>
            <a:off x="838200" y="1065001"/>
            <a:ext cx="3064388" cy="275794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t="11913" r="9292" b="2280"/>
          <a:stretch/>
        </p:blipFill>
        <p:spPr>
          <a:xfrm>
            <a:off x="4801635" y="1065001"/>
            <a:ext cx="2915493" cy="275794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l="1517" t="11837" r="5983" b="3248"/>
          <a:stretch/>
        </p:blipFill>
        <p:spPr>
          <a:xfrm>
            <a:off x="8616176" y="1065001"/>
            <a:ext cx="3004324" cy="2757949"/>
          </a:xfrm>
          <a:prstGeom prst="rect">
            <a:avLst/>
          </a:prstGeom>
        </p:spPr>
      </p:pic>
      <mc:AlternateContent xmlns:mc="http://schemas.openxmlformats.org/markup-compatibility/2006" xmlns:a14="http://schemas.microsoft.com/office/drawing/2010/main">
        <mc:Choice Requires="a14">
          <p:sp>
            <p:nvSpPr>
              <p:cNvPr id="12" name="Content Placeholder 2"/>
              <p:cNvSpPr>
                <a:spLocks noGrp="1"/>
              </p:cNvSpPr>
              <p:nvPr>
                <p:ph idx="1"/>
              </p:nvPr>
            </p:nvSpPr>
            <p:spPr>
              <a:xfrm>
                <a:off x="838200" y="3905250"/>
                <a:ext cx="11122742" cy="2705100"/>
              </a:xfrm>
            </p:spPr>
            <p:txBody>
              <a:bodyPr>
                <a:noAutofit/>
              </a:bodyPr>
              <a:lstStyle/>
              <a:p>
                <a:pPr>
                  <a:spcBef>
                    <a:spcPts val="600"/>
                  </a:spcBef>
                </a:pPr>
                <a:r>
                  <a:rPr lang="pt-BR" sz="2000" dirty="0"/>
                  <a:t>Por aproximar o vetor gradiente com apenas um </a:t>
                </a:r>
                <a:r>
                  <a:rPr lang="pt-BR" sz="2000" b="1" i="1" dirty="0"/>
                  <a:t>exemplo tomado de forma aleatória</a:t>
                </a:r>
                <a:r>
                  <a:rPr lang="pt-BR" sz="2000" dirty="0"/>
                  <a:t>, </a:t>
                </a:r>
                <a:r>
                  <a:rPr lang="pt-BR" sz="2000" b="1" i="1" dirty="0"/>
                  <a:t>não apresenta um caminho regular para o mínimo</a:t>
                </a:r>
                <a:r>
                  <a:rPr lang="pt-BR" sz="2000" dirty="0"/>
                  <a:t>, mudando de direção várias vezes. </a:t>
                </a:r>
              </a:p>
              <a:p>
                <a:pPr>
                  <a:spcBef>
                    <a:spcPts val="600"/>
                  </a:spcBef>
                </a:pPr>
                <a:r>
                  <a:rPr lang="pt-BR" sz="2000" dirty="0"/>
                  <a:t>Se as </a:t>
                </a:r>
                <a:r>
                  <a:rPr lang="pt-BR" sz="2000" b="1" i="1" dirty="0"/>
                  <a:t>amostras contiverem ruído</a:t>
                </a:r>
                <a:r>
                  <a:rPr lang="pt-BR" sz="2000" dirty="0"/>
                  <a:t>, o algoritmo </a:t>
                </a:r>
                <a:r>
                  <a:rPr lang="pt-BR" sz="2000" b="1" i="1" dirty="0"/>
                  <a:t>não converge para o mínimo</a:t>
                </a:r>
                <a:r>
                  <a:rPr lang="pt-BR" sz="2000" dirty="0"/>
                  <a:t>: “</a:t>
                </a:r>
                <a:r>
                  <a:rPr lang="pt-BR" sz="2000" i="1" dirty="0"/>
                  <a:t>oscila</a:t>
                </a:r>
                <a:r>
                  <a:rPr lang="pt-BR" sz="2000" dirty="0"/>
                  <a:t>” em torno dele.</a:t>
                </a:r>
              </a:p>
              <a:p>
                <a:pPr>
                  <a:spcBef>
                    <a:spcPts val="600"/>
                  </a:spcBef>
                </a:pPr>
                <a:r>
                  <a:rPr lang="pt-BR" sz="2000" dirty="0"/>
                  <a:t>Nesse caso, quando o treinamento termina, </a:t>
                </a:r>
                <a:r>
                  <a:rPr lang="pt-BR" sz="2000" b="1" i="1" dirty="0"/>
                  <a:t>os valores finais dos pesos podem não ser ótimos</a:t>
                </a:r>
                <a:r>
                  <a:rPr lang="pt-BR" sz="2000" dirty="0"/>
                  <a:t>.</a:t>
                </a:r>
              </a:p>
              <a:p>
                <a:pPr>
                  <a:spcBef>
                    <a:spcPts val="600"/>
                  </a:spcBef>
                </a:pPr>
                <a:r>
                  <a:rPr lang="pt-BR" sz="2000" dirty="0"/>
                  <a:t>Além disso, a </a:t>
                </a:r>
                <a:r>
                  <a:rPr lang="pt-BR" sz="2000" b="1" i="1" dirty="0"/>
                  <a:t>convergência ocorre apenas na média</a:t>
                </a:r>
                <a:r>
                  <a:rPr lang="pt-BR" sz="2000" dirty="0"/>
                  <a:t>.</a:t>
                </a:r>
              </a:p>
              <a:p>
                <a:pPr>
                  <a:spcBef>
                    <a:spcPts val="600"/>
                  </a:spcBef>
                </a:pPr>
                <a:r>
                  <a:rPr lang="pt-BR" sz="2000" dirty="0"/>
                  <a:t>Entretanto, </a:t>
                </a:r>
                <a:r>
                  <a:rPr lang="pt-BR" sz="2000" b="1" i="1" dirty="0"/>
                  <a:t>consome menos recursos computacionais </a:t>
                </a:r>
                <a:r>
                  <a:rPr lang="pt-BR" sz="2000" dirty="0"/>
                  <a:t>e o </a:t>
                </a:r>
                <a:r>
                  <a:rPr lang="pt-BR" sz="2000" b="1" i="1" dirty="0"/>
                  <a:t>tempo de treinamento é menor</a:t>
                </a:r>
                <a:r>
                  <a:rPr lang="pt-BR" sz="2000" dirty="0"/>
                  <a:t>: com apenas uma época o algoritmo já se aproxima do ponto ótimo.</a:t>
                </a:r>
              </a:p>
              <a:p>
                <a:pPr>
                  <a:spcBef>
                    <a:spcPts val="600"/>
                  </a:spcBef>
                </a:pPr>
                <a:r>
                  <a:rPr lang="pt-BR" sz="2000" dirty="0"/>
                  <a:t>Necessita de um esquema de ajuste do passo de aprendizagem, </a:t>
                </a:r>
                <a14:m>
                  <m:oMath xmlns:m="http://schemas.openxmlformats.org/officeDocument/2006/math">
                    <m:r>
                      <a:rPr lang="pt-BR" sz="2000" i="1">
                        <a:latin typeface="Cambria Math" panose="02040503050406030204" pitchFamily="18" charset="0"/>
                        <a:ea typeface="Cambria Math" panose="02040503050406030204" pitchFamily="18" charset="0"/>
                      </a:rPr>
                      <m:t>𝛼</m:t>
                    </m:r>
                  </m:oMath>
                </a14:m>
                <a:r>
                  <a:rPr lang="pt-BR" sz="2000" dirty="0"/>
                  <a:t>, para ficar mais “</a:t>
                </a:r>
                <a:r>
                  <a:rPr lang="pt-BR" sz="2000" i="1" dirty="0"/>
                  <a:t>comportado”</a:t>
                </a:r>
                <a:r>
                  <a:rPr lang="pt-BR" sz="2000" dirty="0"/>
                  <a:t>.</a:t>
                </a:r>
              </a:p>
            </p:txBody>
          </p:sp>
        </mc:Choice>
        <mc:Fallback xmlns="">
          <p:sp>
            <p:nvSpPr>
              <p:cNvPr id="12" name="Content Placeholder 2"/>
              <p:cNvSpPr>
                <a:spLocks noGrp="1" noRot="1" noChangeAspect="1" noMove="1" noResize="1" noEditPoints="1" noAdjustHandles="1" noChangeArrowheads="1" noChangeShapeType="1" noTextEdit="1"/>
              </p:cNvSpPr>
              <p:nvPr>
                <p:ph idx="1"/>
              </p:nvPr>
            </p:nvSpPr>
            <p:spPr>
              <a:xfrm>
                <a:off x="838200" y="3905250"/>
                <a:ext cx="11122742" cy="2705100"/>
              </a:xfrm>
              <a:blipFill rotWithShape="0">
                <a:blip r:embed="rId7"/>
                <a:stretch>
                  <a:fillRect l="-493" t="-2483" r="-439" b="-2935"/>
                </a:stretch>
              </a:blipFill>
            </p:spPr>
            <p:txBody>
              <a:bodyPr/>
              <a:lstStyle/>
              <a:p>
                <a:r>
                  <a:rPr lang="pt-BR">
                    <a:noFill/>
                  </a:rPr>
                  <a:t> </a:t>
                </a:r>
              </a:p>
            </p:txBody>
          </p:sp>
        </mc:Fallback>
      </mc:AlternateContent>
    </p:spTree>
    <p:extLst>
      <p:ext uri="{BB962C8B-B14F-4D97-AF65-F5344CB8AC3E}">
        <p14:creationId xmlns:p14="http://schemas.microsoft.com/office/powerpoint/2010/main" val="1804695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3F10E-6CE8-F5B4-77B2-6ECA4B60D451}"/>
              </a:ext>
            </a:extLst>
          </p:cNvPr>
          <p:cNvSpPr>
            <a:spLocks noGrp="1"/>
          </p:cNvSpPr>
          <p:nvPr>
            <p:ph type="title"/>
          </p:nvPr>
        </p:nvSpPr>
        <p:spPr/>
        <p:txBody>
          <a:bodyPr/>
          <a:lstStyle/>
          <a:p>
            <a:r>
              <a:rPr lang="pt-BR" dirty="0"/>
              <a:t>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F555B0D-6D08-0865-C39E-A6D2FD651EE5}"/>
                  </a:ext>
                </a:extLst>
              </p:cNvPr>
              <p:cNvSpPr>
                <a:spLocks noGrp="1"/>
              </p:cNvSpPr>
              <p:nvPr>
                <p:ph idx="1"/>
              </p:nvPr>
            </p:nvSpPr>
            <p:spPr>
              <a:xfrm>
                <a:off x="5596932" y="1825624"/>
                <a:ext cx="6430945" cy="5032376"/>
              </a:xfrm>
            </p:spPr>
            <p:txBody>
              <a:bodyPr>
                <a:normAutofit lnSpcReduction="10000"/>
              </a:bodyPr>
              <a:lstStyle/>
              <a:p>
                <a:r>
                  <a:rPr lang="pt-BR" b="0" i="0" dirty="0">
                    <a:solidFill>
                      <a:schemeClr val="tx1"/>
                    </a:solidFill>
                    <a:effectLst/>
                  </a:rPr>
                  <a:t>O vetor gradiente aponta na </a:t>
                </a:r>
                <a:r>
                  <a:rPr lang="pt-BR" b="1" i="1" dirty="0">
                    <a:solidFill>
                      <a:srgbClr val="00B050"/>
                    </a:solidFill>
                    <a:effectLst/>
                  </a:rPr>
                  <a:t>direção</a:t>
                </a:r>
                <a:r>
                  <a:rPr lang="pt-BR" b="0" i="0" dirty="0">
                    <a:solidFill>
                      <a:schemeClr val="tx1"/>
                    </a:solidFill>
                    <a:effectLst/>
                  </a:rPr>
                  <a:t> em que a função </a:t>
                </a:r>
                <a14:m>
                  <m:oMath xmlns:m="http://schemas.openxmlformats.org/officeDocument/2006/math">
                    <m:r>
                      <a:rPr lang="pt-BR" b="0" i="1" smtClean="0">
                        <a:solidFill>
                          <a:schemeClr val="tx1"/>
                        </a:solidFill>
                        <a:latin typeface="Cambria Math" panose="02040503050406030204" pitchFamily="18" charset="0"/>
                      </a:rPr>
                      <m:t>𝑓</m:t>
                    </m:r>
                    <m:r>
                      <a:rPr lang="pt-BR" b="0" i="0"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0" smtClean="0">
                        <a:solidFill>
                          <a:schemeClr val="tx1"/>
                        </a:solidFill>
                        <a:latin typeface="Cambria Math" panose="02040503050406030204" pitchFamily="18" charset="0"/>
                      </a:rPr>
                      <m:t>)</m:t>
                    </m:r>
                  </m:oMath>
                </a14:m>
                <a:r>
                  <a:rPr lang="pt-BR" b="0" i="0" dirty="0">
                    <a:solidFill>
                      <a:schemeClr val="tx1"/>
                    </a:solidFill>
                    <a:effectLst/>
                  </a:rPr>
                  <a:t> </a:t>
                </a:r>
                <a:r>
                  <a:rPr lang="pt-BR" b="1" i="1" dirty="0">
                    <a:solidFill>
                      <a:srgbClr val="00B050"/>
                    </a:solidFill>
                    <a:effectLst/>
                  </a:rPr>
                  <a:t>cresce mais rapidamente a partir do ponto em que é avaliado</a:t>
                </a:r>
                <a:r>
                  <a:rPr lang="pt-BR" b="0" i="0" dirty="0">
                    <a:solidFill>
                      <a:schemeClr val="tx1"/>
                    </a:solidFill>
                    <a:effectLst/>
                  </a:rPr>
                  <a:t>. </a:t>
                </a:r>
              </a:p>
              <a:p>
                <a:r>
                  <a:rPr lang="pt-BR" b="0" i="0" dirty="0">
                    <a:solidFill>
                      <a:schemeClr val="tx1"/>
                    </a:solidFill>
                    <a:effectLst/>
                  </a:rPr>
                  <a:t>A </a:t>
                </a:r>
                <a:r>
                  <a:rPr lang="pt-BR" b="1" i="1" dirty="0">
                    <a:solidFill>
                      <a:srgbClr val="00B050"/>
                    </a:solidFill>
                    <a:effectLst/>
                  </a:rPr>
                  <a:t>magnitude</a:t>
                </a:r>
                <a:r>
                  <a:rPr lang="pt-BR" b="0" i="0" dirty="0">
                    <a:solidFill>
                      <a:schemeClr val="tx1"/>
                    </a:solidFill>
                    <a:effectLst/>
                  </a:rPr>
                  <a:t> do vetor gradiente indica a </a:t>
                </a:r>
                <a:r>
                  <a:rPr lang="pt-BR" b="1" i="1" dirty="0">
                    <a:solidFill>
                      <a:srgbClr val="00B050"/>
                    </a:solidFill>
                    <a:effectLst/>
                  </a:rPr>
                  <a:t>taxa de crescimento da função </a:t>
                </a:r>
                <a:r>
                  <a:rPr lang="pt-BR" b="0" i="0" dirty="0">
                    <a:solidFill>
                      <a:schemeClr val="tx1"/>
                    </a:solidFill>
                    <a:effectLst/>
                  </a:rPr>
                  <a:t>nessa direção.</a:t>
                </a:r>
              </a:p>
              <a:p>
                <a:pPr lvl="1">
                  <a:buFont typeface="Wingdings" panose="05000000000000000000" pitchFamily="2" charset="2"/>
                  <a:buChar char="§"/>
                </a:pPr>
                <a:r>
                  <a:rPr lang="pt-BR" dirty="0"/>
                  <a:t>Quanto maior a magnitude, maior a taxa de crescimento naquela direção.</a:t>
                </a:r>
                <a:endParaRPr lang="pt-BR" dirty="0">
                  <a:solidFill>
                    <a:schemeClr val="tx1"/>
                  </a:solidFill>
                </a:endParaRPr>
              </a:p>
              <a:p>
                <a:r>
                  <a:rPr lang="pt-BR" dirty="0"/>
                  <a:t>Ele diz para que “</a:t>
                </a:r>
                <a:r>
                  <a:rPr lang="pt-BR" b="1" i="1" dirty="0"/>
                  <a:t>lado</a:t>
                </a:r>
                <a:r>
                  <a:rPr lang="pt-BR" dirty="0"/>
                  <a:t>” (</a:t>
                </a:r>
                <a:r>
                  <a:rPr lang="pt-BR" b="1" i="1" dirty="0">
                    <a:solidFill>
                      <a:srgbClr val="00B050"/>
                    </a:solidFill>
                  </a:rPr>
                  <a:t>aumentar ou diminuir</a:t>
                </a:r>
                <a:r>
                  <a:rPr lang="pt-BR" dirty="0"/>
                  <a:t>) os valores dos argumentos, </a:t>
                </a:r>
                <a14:m>
                  <m:oMath xmlns:m="http://schemas.openxmlformats.org/officeDocument/2006/math">
                    <m:r>
                      <a:rPr lang="pt-BR" b="1" i="1" smtClean="0">
                        <a:solidFill>
                          <a:schemeClr val="tx1"/>
                        </a:solidFill>
                        <a:latin typeface="Cambria Math" panose="02040503050406030204" pitchFamily="18" charset="0"/>
                      </a:rPr>
                      <m:t>𝒙</m:t>
                    </m:r>
                  </m:oMath>
                </a14:m>
                <a:r>
                  <a:rPr lang="pt-BR" dirty="0">
                    <a:solidFill>
                      <a:schemeClr val="tx1"/>
                    </a:solidFill>
                  </a:rPr>
                  <a:t>,</a:t>
                </a:r>
                <a:r>
                  <a:rPr lang="pt-BR" dirty="0"/>
                  <a:t>  devem ir para que o </a:t>
                </a:r>
                <a:r>
                  <a:rPr lang="pt-BR" b="1" i="1" dirty="0">
                    <a:solidFill>
                      <a:srgbClr val="00B050"/>
                    </a:solidFill>
                  </a:rPr>
                  <a:t>valor de </a:t>
                </a:r>
                <a14:m>
                  <m:oMath xmlns:m="http://schemas.openxmlformats.org/officeDocument/2006/math">
                    <m:r>
                      <a:rPr lang="pt-BR" i="1">
                        <a:latin typeface="Cambria Math" panose="02040503050406030204" pitchFamily="18" charset="0"/>
                      </a:rPr>
                      <m:t>𝑓</m:t>
                    </m:r>
                    <m:r>
                      <a:rPr lang="pt-BR">
                        <a:latin typeface="Cambria Math" panose="02040503050406030204" pitchFamily="18" charset="0"/>
                      </a:rPr>
                      <m:t>(</m:t>
                    </m:r>
                    <m:r>
                      <a:rPr lang="pt-BR" b="1" i="1">
                        <a:latin typeface="Cambria Math" panose="02040503050406030204" pitchFamily="18" charset="0"/>
                      </a:rPr>
                      <m:t>𝒙</m:t>
                    </m:r>
                    <m:r>
                      <a:rPr lang="pt-BR">
                        <a:latin typeface="Cambria Math" panose="02040503050406030204" pitchFamily="18" charset="0"/>
                      </a:rPr>
                      <m:t>)</m:t>
                    </m:r>
                  </m:oMath>
                </a14:m>
                <a:r>
                  <a:rPr lang="pt-BR" dirty="0"/>
                  <a:t> </a:t>
                </a:r>
                <a:r>
                  <a:rPr lang="pt-BR" b="1" i="1" dirty="0">
                    <a:solidFill>
                      <a:srgbClr val="00B050"/>
                    </a:solidFill>
                  </a:rPr>
                  <a:t>seja maior do que o atual</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1F555B0D-6D08-0865-C39E-A6D2FD651EE5}"/>
                  </a:ext>
                </a:extLst>
              </p:cNvPr>
              <p:cNvSpPr>
                <a:spLocks noGrp="1" noRot="1" noChangeAspect="1" noMove="1" noResize="1" noEditPoints="1" noAdjustHandles="1" noChangeArrowheads="1" noChangeShapeType="1" noTextEdit="1"/>
              </p:cNvSpPr>
              <p:nvPr>
                <p:ph idx="1"/>
              </p:nvPr>
            </p:nvSpPr>
            <p:spPr>
              <a:xfrm>
                <a:off x="5596932" y="1825624"/>
                <a:ext cx="6430945" cy="5032376"/>
              </a:xfrm>
              <a:blipFill>
                <a:blip r:embed="rId3"/>
                <a:stretch>
                  <a:fillRect l="-1706" t="-2663" r="-1706"/>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475C5C40-4A20-7C74-237C-B4CF3631FD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652" b="50019"/>
          <a:stretch/>
        </p:blipFill>
        <p:spPr>
          <a:xfrm>
            <a:off x="164123" y="2655614"/>
            <a:ext cx="5044273" cy="2398707"/>
          </a:xfrm>
          <a:prstGeom prst="rect">
            <a:avLst/>
          </a:prstGeom>
        </p:spPr>
      </p:pic>
    </p:spTree>
    <p:extLst>
      <p:ext uri="{BB962C8B-B14F-4D97-AF65-F5344CB8AC3E}">
        <p14:creationId xmlns:p14="http://schemas.microsoft.com/office/powerpoint/2010/main" val="3747842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72832"/>
          </a:xfrm>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5"/>
                <a:ext cx="11106666" cy="5267325"/>
              </a:xfrm>
            </p:spPr>
            <p:txBody>
              <a:bodyPr>
                <a:normAutofit fontScale="92500" lnSpcReduction="10000"/>
              </a:bodyPr>
              <a:lstStyle/>
              <a:p>
                <a:pPr algn="just"/>
                <a:r>
                  <a:rPr lang="pt-BR" b="1" dirty="0"/>
                  <a:t>Mini-batch</a:t>
                </a:r>
                <a:r>
                  <a:rPr lang="pt-BR" dirty="0"/>
                  <a:t>: é um meio-termo entre as duas versões anteriores. O conjunto de treinamento é dividido em vários subconjuntos (</a:t>
                </a:r>
                <a:r>
                  <a:rPr lang="pt-BR" b="1" i="1" dirty="0"/>
                  <a:t>mini-batches</a:t>
                </a:r>
                <a:r>
                  <a:rPr lang="pt-BR" dirty="0"/>
                  <a:t>)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r>
                              <a:rPr lang="en-US" i="1">
                                <a:latin typeface="Cambria Math" panose="02040503050406030204" pitchFamily="18" charset="0"/>
                              </a:rPr>
                              <m:t>h</m:t>
                            </m:r>
                            <m:d>
                              <m:dPr>
                                <m:ctrlPr>
                                  <a:rPr lang="en-US" i="1">
                                    <a:latin typeface="Cambria Math" panose="02040503050406030204" pitchFamily="18" charset="0"/>
                                  </a:rPr>
                                </m:ctrlPr>
                              </m:dPr>
                              <m:e>
                                <m:r>
                                  <a:rPr lang="pt-BR" b="1" i="1">
                                    <a:latin typeface="Cambria Math" panose="02040503050406030204" pitchFamily="18" charset="0"/>
                                  </a:rPr>
                                  <m:t>𝒙</m:t>
                                </m:r>
                                <m:d>
                                  <m:dPr>
                                    <m:ctrlPr>
                                      <a:rPr lang="en-US" i="1">
                                        <a:latin typeface="Cambria Math" panose="02040503050406030204" pitchFamily="18" charset="0"/>
                                      </a:rPr>
                                    </m:ctrlPr>
                                  </m:dPr>
                                  <m:e>
                                    <m:r>
                                      <a:rPr lang="pt-BR" i="1">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mini-batch.</a:t>
                </a:r>
              </a:p>
              <a:p>
                <a:pPr marL="0" indent="0">
                  <a:buNone/>
                </a:pPr>
                <a:r>
                  <a:rPr lang="pt-BR" b="1" dirty="0"/>
                  <a:t>Características:</a:t>
                </a:r>
                <a:endParaRPr lang="pt-BR" dirty="0"/>
              </a:p>
              <a:p>
                <a:pPr lvl="1" algn="just">
                  <a:buFont typeface="Wingdings" panose="05000000000000000000" pitchFamily="2" charset="2"/>
                  <a:buChar char="§"/>
                </a:pPr>
                <a:r>
                  <a:rPr lang="pt-BR" dirty="0"/>
                  <a:t>Pode ser visto como uma </a:t>
                </a:r>
                <a:r>
                  <a:rPr lang="pt-BR" b="1" i="1" dirty="0"/>
                  <a:t>generalização</a:t>
                </a:r>
                <a:r>
                  <a:rPr lang="pt-BR" dirty="0"/>
                  <a:t> das 2 versões anteriores:</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ele se torna o GD em batelada.</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ele se torna o GD estocástico.</a:t>
                </a:r>
              </a:p>
              <a:p>
                <a:pPr lvl="1" algn="just">
                  <a:buFont typeface="Wingdings" panose="05000000000000000000" pitchFamily="2" charset="2"/>
                  <a:buChar char="§"/>
                </a:pPr>
                <a:r>
                  <a:rPr lang="pt-BR" dirty="0"/>
                  <a:t>Computacionalmente mais rápido do que o GD em batelada, mas mais lento do que o GD estocástico.</a:t>
                </a:r>
              </a:p>
              <a:p>
                <a:pPr lvl="1" algn="just">
                  <a:buFont typeface="Wingdings" panose="05000000000000000000" pitchFamily="2" charset="2"/>
                  <a:buChar char="§"/>
                </a:pPr>
                <a:r>
                  <a:rPr lang="pt-BR" dirty="0"/>
                  <a:t>Em caso de amostras ruidosas, a convergência depende do tamanho do mini-batch.</a:t>
                </a:r>
              </a:p>
              <a:p>
                <a:pPr lvl="1" algn="just">
                  <a:buFont typeface="Wingdings" panose="05000000000000000000" pitchFamily="2" charset="2"/>
                  <a:buChar char="§"/>
                </a:pPr>
                <a:r>
                  <a:rPr lang="pt-BR" dirty="0"/>
                  <a:t>Pode usar esquemas de variação do passo de aprendizagem para melhorar a convergência caso o </a:t>
                </a:r>
                <a:r>
                  <a:rPr lang="pt-BR" dirty="0" err="1"/>
                  <a:t>mini-batch</a:t>
                </a:r>
                <a:r>
                  <a:rPr lang="pt-BR" dirty="0"/>
                  <a:t> seja muito pequeno.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5"/>
                <a:ext cx="11106666" cy="5267325"/>
              </a:xfrm>
              <a:blipFill rotWithShape="0">
                <a:blip r:embed="rId3"/>
                <a:stretch>
                  <a:fillRect l="-933" t="-2315" r="-988" b="-926"/>
                </a:stretch>
              </a:blipFill>
            </p:spPr>
            <p:txBody>
              <a:bodyPr/>
              <a:lstStyle/>
              <a:p>
                <a:r>
                  <a:rPr lang="pt-BR">
                    <a:noFill/>
                  </a:rPr>
                  <a:t> </a:t>
                </a:r>
              </a:p>
            </p:txBody>
          </p:sp>
        </mc:Fallback>
      </mc:AlternateContent>
      <p:sp>
        <p:nvSpPr>
          <p:cNvPr id="4" name="Rectangle 3"/>
          <p:cNvSpPr/>
          <p:nvPr/>
        </p:nvSpPr>
        <p:spPr>
          <a:xfrm>
            <a:off x="4200722" y="2923057"/>
            <a:ext cx="969817"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t>
            </a:r>
          </a:p>
        </p:txBody>
      </p:sp>
    </p:spTree>
    <p:extLst>
      <p:ext uri="{BB962C8B-B14F-4D97-AF65-F5344CB8AC3E}">
        <p14:creationId xmlns:p14="http://schemas.microsoft.com/office/powerpoint/2010/main" val="3465032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164"/>
            <a:ext cx="10515600" cy="766989"/>
          </a:xfrm>
        </p:spPr>
        <p:txBody>
          <a:bodyPr/>
          <a:lstStyle/>
          <a:p>
            <a:r>
              <a:rPr lang="pt-BR" dirty="0"/>
              <a:t>Características do GD com Mini-Batch</a:t>
            </a:r>
          </a:p>
        </p:txBody>
      </p:sp>
      <p:sp>
        <p:nvSpPr>
          <p:cNvPr id="8" name="TextBox 7"/>
          <p:cNvSpPr txBox="1"/>
          <p:nvPr/>
        </p:nvSpPr>
        <p:spPr>
          <a:xfrm>
            <a:off x="9960476" y="1245984"/>
            <a:ext cx="2329073" cy="307777"/>
          </a:xfrm>
          <a:prstGeom prst="rect">
            <a:avLst/>
          </a:prstGeom>
          <a:noFill/>
        </p:spPr>
        <p:txBody>
          <a:bodyPr wrap="square" rtlCol="0">
            <a:spAutoFit/>
          </a:bodyPr>
          <a:lstStyle/>
          <a:p>
            <a:pPr algn="ctr"/>
            <a:r>
              <a:rPr lang="pt-BR" sz="1400" dirty="0"/>
              <a:t>Tamanho do </a:t>
            </a:r>
            <a:r>
              <a:rPr lang="pt-BR" sz="1400" dirty="0" err="1"/>
              <a:t>mini-batch</a:t>
            </a:r>
            <a:r>
              <a:rPr lang="pt-BR" sz="1400" dirty="0"/>
              <a:t>: 100</a:t>
            </a:r>
          </a:p>
        </p:txBody>
      </p:sp>
      <p:sp>
        <p:nvSpPr>
          <p:cNvPr id="15" name="TextBox 14"/>
          <p:cNvSpPr txBox="1"/>
          <p:nvPr/>
        </p:nvSpPr>
        <p:spPr>
          <a:xfrm>
            <a:off x="7799415" y="1245984"/>
            <a:ext cx="2175810" cy="307777"/>
          </a:xfrm>
          <a:prstGeom prst="rect">
            <a:avLst/>
          </a:prstGeom>
          <a:noFill/>
        </p:spPr>
        <p:txBody>
          <a:bodyPr wrap="square" rtlCol="0">
            <a:spAutoFit/>
          </a:bodyPr>
          <a:lstStyle/>
          <a:p>
            <a:pPr algn="ctr"/>
            <a:r>
              <a:rPr lang="pt-BR" sz="1400" dirty="0"/>
              <a:t>Tamanho do </a:t>
            </a:r>
            <a:r>
              <a:rPr lang="pt-BR" sz="1400" dirty="0" err="1"/>
              <a:t>mini-batch</a:t>
            </a:r>
            <a:r>
              <a:rPr lang="pt-BR" sz="1400" dirty="0"/>
              <a:t>: 50</a:t>
            </a:r>
          </a:p>
        </p:txBody>
      </p:sp>
      <p:sp>
        <p:nvSpPr>
          <p:cNvPr id="16" name="TextBox 15"/>
          <p:cNvSpPr txBox="1"/>
          <p:nvPr/>
        </p:nvSpPr>
        <p:spPr>
          <a:xfrm>
            <a:off x="5499838" y="1247264"/>
            <a:ext cx="2227299" cy="307777"/>
          </a:xfrm>
          <a:prstGeom prst="rect">
            <a:avLst/>
          </a:prstGeom>
          <a:noFill/>
        </p:spPr>
        <p:txBody>
          <a:bodyPr wrap="square" rtlCol="0">
            <a:spAutoFit/>
          </a:bodyPr>
          <a:lstStyle/>
          <a:p>
            <a:pPr algn="ctr"/>
            <a:r>
              <a:rPr lang="pt-BR" sz="1400" dirty="0"/>
              <a:t>Tamanho do </a:t>
            </a:r>
            <a:r>
              <a:rPr lang="pt-BR" sz="1400" dirty="0" err="1"/>
              <a:t>mini-batch</a:t>
            </a:r>
            <a:r>
              <a:rPr lang="pt-BR" sz="1400" dirty="0"/>
              <a:t>: 10</a:t>
            </a:r>
          </a:p>
        </p:txBody>
      </p:sp>
      <p:sp>
        <p:nvSpPr>
          <p:cNvPr id="5" name="TextBox 4"/>
          <p:cNvSpPr txBox="1"/>
          <p:nvPr/>
        </p:nvSpPr>
        <p:spPr>
          <a:xfrm>
            <a:off x="7686634" y="6550223"/>
            <a:ext cx="4505366" cy="307777"/>
          </a:xfrm>
          <a:prstGeom prst="rect">
            <a:avLst/>
          </a:prstGeom>
          <a:noFill/>
        </p:spPr>
        <p:txBody>
          <a:bodyPr wrap="square" rtlCol="0">
            <a:spAutoFit/>
          </a:bodyPr>
          <a:lstStyle/>
          <a:p>
            <a:r>
              <a:rPr lang="pt-BR" sz="1400" dirty="0">
                <a:hlinkClick r:id="rId3"/>
              </a:rPr>
              <a:t>Exemplo: mini_batch_gradient_descent_with_figures.ipynb</a:t>
            </a:r>
            <a:endParaRPr lang="pt-BR" sz="1400"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11647" r="9351" b="2321"/>
          <a:stretch/>
        </p:blipFill>
        <p:spPr>
          <a:xfrm>
            <a:off x="5499839" y="1546283"/>
            <a:ext cx="2046126" cy="1941896"/>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1139" t="11841" r="7750" b="3714"/>
          <a:stretch/>
        </p:blipFill>
        <p:spPr>
          <a:xfrm>
            <a:off x="5499839" y="3532422"/>
            <a:ext cx="2046126" cy="1896409"/>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211" t="11510" r="9734" b="2776"/>
          <a:stretch/>
        </p:blipFill>
        <p:spPr>
          <a:xfrm>
            <a:off x="7773004" y="1548631"/>
            <a:ext cx="2047301" cy="1939548"/>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1429" t="11234" r="9365" b="3687"/>
          <a:stretch/>
        </p:blipFill>
        <p:spPr>
          <a:xfrm>
            <a:off x="7773004" y="3532423"/>
            <a:ext cx="2047301" cy="1952586"/>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26" t="11626" r="9233" b="2731"/>
          <a:stretch/>
        </p:blipFill>
        <p:spPr>
          <a:xfrm>
            <a:off x="10047344" y="1518794"/>
            <a:ext cx="2056168" cy="1939548"/>
          </a:xfrm>
          <a:prstGeom prst="rect">
            <a:avLst/>
          </a:prstGeom>
        </p:spPr>
      </p:pic>
      <p:pic>
        <p:nvPicPr>
          <p:cNvPr id="14" name="Picture 13"/>
          <p:cNvPicPr>
            <a:picLocks noChangeAspect="1"/>
          </p:cNvPicPr>
          <p:nvPr/>
        </p:nvPicPr>
        <p:blipFill rotWithShape="1">
          <a:blip r:embed="rId9" cstate="print">
            <a:extLst>
              <a:ext uri="{28A0092B-C50C-407E-A947-70E740481C1C}">
                <a14:useLocalDpi xmlns:a14="http://schemas.microsoft.com/office/drawing/2010/main" val="0"/>
              </a:ext>
            </a:extLst>
          </a:blip>
          <a:srcRect l="1634" t="10953" r="9477" b="3968"/>
          <a:stretch/>
        </p:blipFill>
        <p:spPr>
          <a:xfrm>
            <a:off x="10047344" y="3493967"/>
            <a:ext cx="2056168" cy="1968047"/>
          </a:xfrm>
          <a:prstGeom prst="rect">
            <a:avLst/>
          </a:prstGeom>
        </p:spPr>
      </p:pic>
      <mc:AlternateContent xmlns:mc="http://schemas.openxmlformats.org/markup-compatibility/2006" xmlns:a14="http://schemas.microsoft.com/office/drawing/2010/main">
        <mc:Choice Requires="a14">
          <p:sp>
            <p:nvSpPr>
              <p:cNvPr id="18" name="Content Placeholder 2"/>
              <p:cNvSpPr>
                <a:spLocks noGrp="1"/>
              </p:cNvSpPr>
              <p:nvPr>
                <p:ph idx="1"/>
              </p:nvPr>
            </p:nvSpPr>
            <p:spPr>
              <a:xfrm>
                <a:off x="838200" y="1209082"/>
                <a:ext cx="4750126" cy="5648918"/>
              </a:xfrm>
            </p:spPr>
            <p:txBody>
              <a:bodyPr>
                <a:normAutofit lnSpcReduction="10000"/>
              </a:bodyPr>
              <a:lstStyle/>
              <a:p>
                <a:pPr>
                  <a:spcBef>
                    <a:spcPts val="0"/>
                  </a:spcBef>
                </a:pPr>
                <a:r>
                  <a:rPr lang="pt-BR" b="1" i="1" dirty="0"/>
                  <a:t>Conforme </a:t>
                </a:r>
                <a:r>
                  <a:rPr lang="pt-BR" b="1" i="1" dirty="0" err="1"/>
                  <a:t>mb</a:t>
                </a:r>
                <a:r>
                  <a:rPr lang="pt-BR" b="1" i="1" dirty="0"/>
                  <a:t> aumenta, o progresso se torna menos irregular </a:t>
                </a:r>
                <a:r>
                  <a:rPr lang="pt-BR" dirty="0"/>
                  <a:t>do que com o GDE.</a:t>
                </a:r>
              </a:p>
              <a:p>
                <a:pPr>
                  <a:spcBef>
                    <a:spcPts val="0"/>
                  </a:spcBef>
                </a:pPr>
                <a:r>
                  <a:rPr lang="pt-BR" dirty="0"/>
                  <a:t>Como resultado, essa versão </a:t>
                </a:r>
                <a:r>
                  <a:rPr lang="pt-BR" b="1" i="1" dirty="0"/>
                  <a:t>oscila menos ao redor do mínimo global</a:t>
                </a:r>
                <a:r>
                  <a:rPr lang="pt-BR" dirty="0"/>
                  <a:t> do que o GDE.</a:t>
                </a:r>
              </a:p>
              <a:p>
                <a:pPr>
                  <a:spcBef>
                    <a:spcPts val="0"/>
                  </a:spcBef>
                </a:pPr>
                <a:r>
                  <a:rPr lang="pt-BR" dirty="0"/>
                  <a:t>Tem </a:t>
                </a:r>
                <a:r>
                  <a:rPr lang="pt-BR" b="1" i="1" dirty="0"/>
                  <a:t>comportamento mais próximo do GD em batelada</a:t>
                </a:r>
                <a:r>
                  <a:rPr lang="pt-BR" dirty="0"/>
                  <a:t> para mini-batches maiores.</a:t>
                </a:r>
              </a:p>
              <a:p>
                <a:pPr>
                  <a:spcBef>
                    <a:spcPts val="0"/>
                  </a:spcBef>
                </a:pPr>
                <a:r>
                  <a:rPr lang="pt-BR" b="1" i="1" dirty="0"/>
                  <a:t>Oscilação</a:t>
                </a:r>
                <a:r>
                  <a:rPr lang="pt-BR" dirty="0"/>
                  <a:t> em torno do mínimo </a:t>
                </a:r>
                <a:r>
                  <a:rPr lang="pt-BR" b="1" i="1" dirty="0"/>
                  <a:t>diminui conforme o tamanho do mini-batch aumenta</a:t>
                </a:r>
                <a:r>
                  <a:rPr lang="pt-BR" dirty="0"/>
                  <a:t>.</a:t>
                </a:r>
              </a:p>
              <a:p>
                <a:pPr>
                  <a:spcBef>
                    <a:spcPts val="0"/>
                  </a:spcBef>
                </a:pPr>
                <a:r>
                  <a:rPr lang="pt-BR" dirty="0"/>
                  <a:t>Esquema de redução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a:t> pode balancear </a:t>
                </a:r>
                <a:r>
                  <a:rPr lang="pt-BR" b="1" i="1" dirty="0"/>
                  <a:t>rapidez</a:t>
                </a:r>
                <a:r>
                  <a:rPr lang="pt-BR" dirty="0"/>
                  <a:t> e </a:t>
                </a:r>
                <a:r>
                  <a:rPr lang="pt-BR" b="1" i="1" dirty="0"/>
                  <a:t>convergência</a:t>
                </a:r>
                <a:r>
                  <a:rPr lang="pt-BR" dirty="0"/>
                  <a:t>.</a:t>
                </a:r>
              </a:p>
            </p:txBody>
          </p:sp>
        </mc:Choice>
        <mc:Fallback xmlns="">
          <p:sp>
            <p:nvSpPr>
              <p:cNvPr id="18" name="Content Placeholder 2"/>
              <p:cNvSpPr>
                <a:spLocks noGrp="1" noRot="1" noChangeAspect="1" noMove="1" noResize="1" noEditPoints="1" noAdjustHandles="1" noChangeArrowheads="1" noChangeShapeType="1" noTextEdit="1"/>
              </p:cNvSpPr>
              <p:nvPr>
                <p:ph idx="1"/>
              </p:nvPr>
            </p:nvSpPr>
            <p:spPr>
              <a:xfrm>
                <a:off x="838200" y="1209082"/>
                <a:ext cx="4750126" cy="5648918"/>
              </a:xfrm>
              <a:blipFill>
                <a:blip r:embed="rId10"/>
                <a:stretch>
                  <a:fillRect l="-2311" t="-2373" r="-1155" b="-1510"/>
                </a:stretch>
              </a:blipFill>
            </p:spPr>
            <p:txBody>
              <a:bodyPr/>
              <a:lstStyle/>
              <a:p>
                <a:r>
                  <a:rPr lang="pt-BR">
                    <a:noFill/>
                  </a:rPr>
                  <a:t> </a:t>
                </a:r>
              </a:p>
            </p:txBody>
          </p:sp>
        </mc:Fallback>
      </mc:AlternateContent>
    </p:spTree>
    <p:extLst>
      <p:ext uri="{BB962C8B-B14F-4D97-AF65-F5344CB8AC3E}">
        <p14:creationId xmlns:p14="http://schemas.microsoft.com/office/powerpoint/2010/main" val="1157980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7623B-EE91-BBA3-7FB9-8D1D40EA87D2}"/>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4D4B4079-BDD1-0BA4-ECE5-602AFC03C800}"/>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563131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07811" cy="4590165"/>
          </a:xfrm>
        </p:spPr>
        <p:txBody>
          <a:bodyPr/>
          <a:lstStyle/>
          <a:p>
            <a:r>
              <a:rPr lang="pt-BR" b="1" dirty="0"/>
              <a:t>Quiz</a:t>
            </a:r>
            <a:r>
              <a:rPr lang="pt-BR" dirty="0"/>
              <a:t>: “</a:t>
            </a:r>
            <a:r>
              <a:rPr lang="pt-BR" i="1" dirty="0"/>
              <a:t>T319 - Quiz - Regressão: Parte II</a:t>
            </a:r>
            <a:r>
              <a:rPr lang="pt-BR" dirty="0"/>
              <a:t>” que se encontra no MS Teams.</a:t>
            </a:r>
          </a:p>
          <a:p>
            <a:r>
              <a:rPr lang="pt-BR" b="1" dirty="0"/>
              <a:t>Exercício Prático</a:t>
            </a:r>
            <a:r>
              <a:rPr lang="pt-BR" dirty="0"/>
              <a:t>: </a:t>
            </a:r>
            <a:r>
              <a:rPr lang="pt-BR" b="1" dirty="0">
                <a:hlinkClick r:id="rId3"/>
              </a:rPr>
              <a:t>Laboratório #3</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Material de Aula -&gt; Laboratório #3</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pPr lvl="1">
              <a:buFont typeface="Wingdings" panose="05000000000000000000" pitchFamily="2" charset="2"/>
              <a:buChar char="§"/>
            </a:pPr>
            <a:r>
              <a:rPr lang="pt-BR" b="1" dirty="0">
                <a:solidFill>
                  <a:srgbClr val="FF0000"/>
                </a:solidFill>
              </a:rPr>
              <a:t>Laboratórios podem ser resolvidos em grupo, mas as entregas devem ser individuais.</a:t>
            </a:r>
          </a:p>
        </p:txBody>
      </p:sp>
    </p:spTree>
    <p:extLst>
      <p:ext uri="{BB962C8B-B14F-4D97-AF65-F5344CB8AC3E}">
        <p14:creationId xmlns:p14="http://schemas.microsoft.com/office/powerpoint/2010/main" val="250701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eep learning kicking linear regression away | Funny relatable memes,  Stupid memes, Jok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091" y="279485"/>
            <a:ext cx="3661310" cy="3032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lete this course and you will be earning millions | Machine learning  course, Machine learning,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283" y="220887"/>
            <a:ext cx="3966574" cy="361949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en you advertise, it's artificial intelligence. When you hire, it's  machine learning. When you implement, it's linear regression. - The cycle  of AI | Make a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83" y="3840386"/>
            <a:ext cx="3437126" cy="272678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derstanding Machine Learning through Memes | by Harsh Aryan | Nybles |  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8443" y="3312112"/>
            <a:ext cx="3312795" cy="33312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WHY DON'T YOU JUST USE NORMAL LINEAR REGRESSION Memegencomm Why Don't You  Just Use - Picard Wtf Meme on Memegen | Meme on ME.ME"/>
          <p:cNvPicPr>
            <a:picLocks noChangeAspect="1" noChangeArrowheads="1"/>
          </p:cNvPicPr>
          <p:nvPr/>
        </p:nvPicPr>
        <p:blipFill rotWithShape="1">
          <a:blip r:embed="rId6">
            <a:extLst>
              <a:ext uri="{28A0092B-C50C-407E-A947-70E740481C1C}">
                <a14:useLocalDpi xmlns:a14="http://schemas.microsoft.com/office/drawing/2010/main" val="0"/>
              </a:ext>
            </a:extLst>
          </a:blip>
          <a:srcRect b="23326"/>
          <a:stretch/>
        </p:blipFill>
        <p:spPr bwMode="auto">
          <a:xfrm>
            <a:off x="4379283" y="4014412"/>
            <a:ext cx="3743094"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gression (Lab)"/>
          <p:cNvPicPr>
            <a:picLocks noChangeAspect="1" noChangeArrowheads="1"/>
          </p:cNvPicPr>
          <p:nvPr/>
        </p:nvPicPr>
        <p:blipFill rotWithShape="1">
          <a:blip r:embed="rId7">
            <a:extLst>
              <a:ext uri="{28A0092B-C50C-407E-A947-70E740481C1C}">
                <a14:useLocalDpi xmlns:a14="http://schemas.microsoft.com/office/drawing/2010/main" val="0"/>
              </a:ext>
            </a:extLst>
          </a:blip>
          <a:srcRect b="14987"/>
          <a:stretch/>
        </p:blipFill>
        <p:spPr bwMode="auto">
          <a:xfrm>
            <a:off x="8606581" y="501984"/>
            <a:ext cx="3474657" cy="258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185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F20CD40C-581D-767F-12ED-42D2CB7861C4}"/>
              </a:ext>
            </a:extLst>
          </p:cNvPr>
          <p:cNvSpPr>
            <a:spLocks noGrp="1"/>
          </p:cNvSpPr>
          <p:nvPr>
            <p:ph idx="1"/>
          </p:nvPr>
        </p:nvSpPr>
        <p:spPr>
          <a:xfrm>
            <a:off x="838200" y="1825625"/>
            <a:ext cx="10515600" cy="3188164"/>
          </a:xfrm>
        </p:spPr>
        <p:txBody>
          <a:bodyPr>
            <a:normAutofit/>
          </a:bodyPr>
          <a:lstStyle/>
          <a:p>
            <a:pPr marL="0" indent="0" algn="ctr">
              <a:buNone/>
            </a:pPr>
            <a:r>
              <a:rPr lang="pt-BR" sz="7200" dirty="0"/>
              <a:t>Anexo I:</a:t>
            </a:r>
          </a:p>
          <a:p>
            <a:pPr marL="0" indent="0" algn="ctr">
              <a:buNone/>
            </a:pPr>
            <a:r>
              <a:rPr lang="pt-BR" sz="7200" dirty="0"/>
              <a:t>Cálculo do vetor gradiente</a:t>
            </a:r>
          </a:p>
        </p:txBody>
      </p:sp>
    </p:spTree>
    <p:extLst>
      <p:ext uri="{BB962C8B-B14F-4D97-AF65-F5344CB8AC3E}">
        <p14:creationId xmlns:p14="http://schemas.microsoft.com/office/powerpoint/2010/main" val="4210949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86E35-2132-957C-5119-8416C939A543}"/>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5EC678-4C25-1184-B2F1-399C0F236041}"/>
                  </a:ext>
                </a:extLst>
              </p:cNvPr>
              <p:cNvSpPr>
                <a:spLocks noGrp="1"/>
              </p:cNvSpPr>
              <p:nvPr>
                <p:ph idx="1"/>
              </p:nvPr>
            </p:nvSpPr>
            <p:spPr>
              <a:xfrm>
                <a:off x="838199" y="1825624"/>
                <a:ext cx="11146971" cy="5032375"/>
              </a:xfrm>
            </p:spPr>
            <p:txBody>
              <a:bodyPr>
                <a:normAutofit/>
              </a:bodyPr>
              <a:lstStyle/>
              <a:p>
                <a:pPr marL="0" indent="0">
                  <a:buNone/>
                </a:pPr>
                <a:r>
                  <a:rPr lang="pt-BR" dirty="0"/>
                  <a:t>Considerando o hiperplano como a função hipótese</a:t>
                </a:r>
              </a:p>
              <a:p>
                <a:pPr marL="0" indent="0">
                  <a:buNone/>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 vetor gradiente é calculado como</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den>
                                    </m:f>
                                  </m:e>
                                  <m:e>
                                    <m:r>
                                      <a:rPr lang="pt-BR" b="1" i="1" smtClean="0">
                                        <a:latin typeface="Cambria Math" panose="02040503050406030204" pitchFamily="18" charset="0"/>
                                      </a:rPr>
                                      <m:t>⋯</m:t>
                                    </m:r>
                                  </m:e>
                                  <m:e>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den>
                                    </m:f>
                                  </m:e>
                                </m:mr>
                              </m:m>
                            </m:e>
                          </m:d>
                        </m:e>
                        <m:sup>
                          <m:r>
                            <a:rPr lang="pt-BR" b="0" i="1" smtClean="0">
                              <a:latin typeface="Cambria Math" panose="02040503050406030204" pitchFamily="18" charset="0"/>
                            </a:rPr>
                            <m:t>𝑇</m:t>
                          </m:r>
                        </m:sup>
                      </m:sSup>
                      <m:r>
                        <a:rPr lang="pt-BR" b="1" i="1" smtClean="0">
                          <a:latin typeface="Cambria Math" panose="02040503050406030204" pitchFamily="18" charset="0"/>
                        </a:rPr>
                        <m:t>.</m:t>
                      </m:r>
                    </m:oMath>
                  </m:oMathPara>
                </a14:m>
                <a:endParaRPr lang="pt-BR" b="1" i="1" dirty="0">
                  <a:latin typeface="Cambria Math" panose="02040503050406030204" pitchFamily="18" charset="0"/>
                </a:endParaRPr>
              </a:p>
              <a:p>
                <a:pPr marL="0" indent="0">
                  <a:buNone/>
                </a:pPr>
                <a:r>
                  <a:rPr lang="pt-BR" dirty="0"/>
                  <a:t>Assim, o vetor gradiente da função de erro em relação aos pesos é dado por</a:t>
                </a:r>
                <a:endParaRPr lang="pt-BR"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num>
                        <m:den>
                          <m:r>
                            <a:rPr lang="pt-BR" i="1">
                              <a:latin typeface="Cambria Math" panose="02040503050406030204" pitchFamily="18" charset="0"/>
                            </a:rPr>
                            <m:t>𝜕</m:t>
                          </m:r>
                          <m:r>
                            <a:rPr lang="pt-BR" b="1" i="1">
                              <a:latin typeface="Cambria Math" panose="02040503050406030204" pitchFamily="18" charset="0"/>
                            </a:rPr>
                            <m:t>𝒂</m:t>
                          </m:r>
                        </m:den>
                      </m:f>
                      <m:d>
                        <m:dPr>
                          <m:begChr m:val="["/>
                          <m:endChr m:val="]"/>
                          <m:ctrlPr>
                            <a:rPr lang="pt-BR" b="1"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b="0" i="1" smtClean="0">
                                      <a:latin typeface="Cambria Math" panose="02040503050406030204" pitchFamily="18" charset="0"/>
                                    </a:rPr>
                                    <m:t>2</m:t>
                                  </m:r>
                                </m:sup>
                              </m:sSup>
                            </m:e>
                          </m:nary>
                        </m:e>
                      </m:d>
                      <m:r>
                        <a:rPr lang="pt-BR" b="1" i="1" smtClean="0">
                          <a:latin typeface="Cambria Math" panose="02040503050406030204" pitchFamily="18" charset="0"/>
                        </a:rPr>
                        <m:t>.</m:t>
                      </m:r>
                    </m:oMath>
                  </m:oMathPara>
                </a14:m>
                <a:endParaRPr lang="pt-BR" b="1" i="1" dirty="0">
                  <a:latin typeface="Cambria Math" panose="02040503050406030204" pitchFamily="18" charset="0"/>
                </a:endParaRPr>
              </a:p>
            </p:txBody>
          </p:sp>
        </mc:Choice>
        <mc:Fallback xmlns="">
          <p:sp>
            <p:nvSpPr>
              <p:cNvPr id="3" name="Espaço Reservado para Conteúdo 2">
                <a:extLst>
                  <a:ext uri="{FF2B5EF4-FFF2-40B4-BE49-F238E27FC236}">
                    <a16:creationId xmlns:a16="http://schemas.microsoft.com/office/drawing/2014/main" id="{DC5EC678-4C25-1184-B2F1-399C0F236041}"/>
                  </a:ext>
                </a:extLst>
              </p:cNvPr>
              <p:cNvSpPr>
                <a:spLocks noGrp="1" noRot="1" noChangeAspect="1" noMove="1" noResize="1" noEditPoints="1" noAdjustHandles="1" noChangeArrowheads="1" noChangeShapeType="1" noTextEdit="1"/>
              </p:cNvSpPr>
              <p:nvPr>
                <p:ph idx="1"/>
              </p:nvPr>
            </p:nvSpPr>
            <p:spPr>
              <a:xfrm>
                <a:off x="838199" y="1825624"/>
                <a:ext cx="11146971" cy="5032375"/>
              </a:xfrm>
              <a:blipFill>
                <a:blip r:embed="rId2"/>
                <a:stretch>
                  <a:fillRect l="-1093" t="-1937" r="-984"/>
                </a:stretch>
              </a:blipFill>
            </p:spPr>
            <p:txBody>
              <a:bodyPr/>
              <a:lstStyle/>
              <a:p>
                <a:r>
                  <a:rPr lang="pt-BR">
                    <a:noFill/>
                  </a:rPr>
                  <a:t> </a:t>
                </a:r>
              </a:p>
            </p:txBody>
          </p:sp>
        </mc:Fallback>
      </mc:AlternateContent>
    </p:spTree>
    <p:extLst>
      <p:ext uri="{BB962C8B-B14F-4D97-AF65-F5344CB8AC3E}">
        <p14:creationId xmlns:p14="http://schemas.microsoft.com/office/powerpoint/2010/main" val="1761365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08F244-8587-36D5-74B4-58E14CF70899}"/>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CF9ACC0-4818-6B4A-41ED-7792491481CA}"/>
                  </a:ext>
                </a:extLst>
              </p:cNvPr>
              <p:cNvSpPr>
                <a:spLocks noGrp="1"/>
              </p:cNvSpPr>
              <p:nvPr>
                <p:ph idx="1"/>
              </p:nvPr>
            </p:nvSpPr>
            <p:spPr>
              <a:xfrm>
                <a:off x="838200" y="1825624"/>
                <a:ext cx="11079822" cy="5032375"/>
              </a:xfrm>
            </p:spPr>
            <p:txBody>
              <a:bodyPr>
                <a:normAutofit/>
              </a:bodyPr>
              <a:lstStyle/>
              <a:p>
                <a:pPr marL="0" indent="0">
                  <a:buNone/>
                </a:pPr>
                <a:r>
                  <a:rPr lang="pt-BR" dirty="0"/>
                  <a:t>Como a operação de derivada é distributiva, podemos reescrever a equação acima como </a:t>
                </a:r>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e>
                      </m:nary>
                      <m:r>
                        <a:rPr lang="pt-BR" b="1" i="1" smtClean="0">
                          <a:latin typeface="Cambria Math" panose="02040503050406030204" pitchFamily="18" charset="0"/>
                        </a:rPr>
                        <m:t>.</m:t>
                      </m:r>
                    </m:oMath>
                  </m:oMathPara>
                </a14:m>
                <a:endParaRPr lang="pt-BR" b="1" i="1" dirty="0">
                  <a:latin typeface="Cambria Math" panose="02040503050406030204" pitchFamily="18" charset="0"/>
                </a:endParaRPr>
              </a:p>
              <a:p>
                <a:pPr marL="0" indent="0">
                  <a:buNone/>
                </a:pPr>
                <a:r>
                  <a:rPr lang="pt-BR" sz="2900" dirty="0"/>
                  <a:t>Substituindo a função hipótese na equação acima, temos</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e>
                      </m:nary>
                      <m:r>
                        <a:rPr lang="pt-BR" b="1" i="1" smtClean="0">
                          <a:latin typeface="Cambria Math" panose="02040503050406030204" pitchFamily="18" charset="0"/>
                        </a:rPr>
                        <m:t>.</m:t>
                      </m:r>
                    </m:oMath>
                  </m:oMathPara>
                </a14:m>
                <a:endParaRPr lang="pt-BR" b="1" i="1" dirty="0">
                  <a:latin typeface="Cambria Math" panose="02040503050406030204" pitchFamily="18" charset="0"/>
                </a:endParaRPr>
              </a:p>
              <a:p>
                <a:endParaRPr lang="pt-BR" dirty="0"/>
              </a:p>
            </p:txBody>
          </p:sp>
        </mc:Choice>
        <mc:Fallback xmlns="">
          <p:sp>
            <p:nvSpPr>
              <p:cNvPr id="3" name="Espaço Reservado para Conteúdo 2">
                <a:extLst>
                  <a:ext uri="{FF2B5EF4-FFF2-40B4-BE49-F238E27FC236}">
                    <a16:creationId xmlns:a16="http://schemas.microsoft.com/office/drawing/2014/main" id="{7CF9ACC0-4818-6B4A-41ED-7792491481CA}"/>
                  </a:ext>
                </a:extLst>
              </p:cNvPr>
              <p:cNvSpPr>
                <a:spLocks noGrp="1" noRot="1" noChangeAspect="1" noMove="1" noResize="1" noEditPoints="1" noAdjustHandles="1" noChangeArrowheads="1" noChangeShapeType="1" noTextEdit="1"/>
              </p:cNvSpPr>
              <p:nvPr>
                <p:ph idx="1"/>
              </p:nvPr>
            </p:nvSpPr>
            <p:spPr>
              <a:xfrm>
                <a:off x="838200" y="1825624"/>
                <a:ext cx="11079822" cy="5032375"/>
              </a:xfrm>
              <a:blipFill>
                <a:blip r:embed="rId2"/>
                <a:stretch>
                  <a:fillRect l="-1211" t="-1937"/>
                </a:stretch>
              </a:blipFill>
            </p:spPr>
            <p:txBody>
              <a:bodyPr/>
              <a:lstStyle/>
              <a:p>
                <a:r>
                  <a:rPr lang="pt-BR">
                    <a:noFill/>
                  </a:rPr>
                  <a:t> </a:t>
                </a:r>
              </a:p>
            </p:txBody>
          </p:sp>
        </mc:Fallback>
      </mc:AlternateContent>
    </p:spTree>
    <p:extLst>
      <p:ext uri="{BB962C8B-B14F-4D97-AF65-F5344CB8AC3E}">
        <p14:creationId xmlns:p14="http://schemas.microsoft.com/office/powerpoint/2010/main" val="2209639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ABBBB-477C-EF02-B776-2500DDBDA6F8}"/>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4DE09F2-2B35-83A3-2A1C-AD25FB180510}"/>
                  </a:ext>
                </a:extLst>
              </p:cNvPr>
              <p:cNvSpPr>
                <a:spLocks noGrp="1"/>
              </p:cNvSpPr>
              <p:nvPr>
                <p:ph idx="1"/>
              </p:nvPr>
            </p:nvSpPr>
            <p:spPr/>
            <p:txBody>
              <a:bodyPr/>
              <a:lstStyle/>
              <a:p>
                <a:pPr marL="0" indent="0">
                  <a:buNone/>
                </a:pPr>
                <a:r>
                  <a:rPr lang="pt-BR" dirty="0"/>
                  <a:t>Aplicando a regra da cadeia, reescrevemos a equação anterior como</a:t>
                </a:r>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m:t>
                      </m:r>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e>
                          </m:d>
                          <m:f>
                            <m:fPr>
                              <m:ctrlPr>
                                <a:rPr lang="pt-BR" i="1" smtClean="0">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num>
                            <m:den>
                              <m:r>
                                <a:rPr lang="pt-BR" i="1">
                                  <a:latin typeface="Cambria Math" panose="02040503050406030204" pitchFamily="18" charset="0"/>
                                </a:rPr>
                                <m:t>𝜕</m:t>
                              </m:r>
                              <m:r>
                                <a:rPr lang="pt-BR" b="1" i="1">
                                  <a:latin typeface="Cambria Math" panose="02040503050406030204" pitchFamily="18" charset="0"/>
                                </a:rPr>
                                <m:t>𝒂</m:t>
                              </m:r>
                            </m:den>
                          </m:f>
                        </m:e>
                      </m:nary>
                      <m:r>
                        <a:rPr lang="pt-BR" b="1" i="1" smtClean="0">
                          <a:latin typeface="Cambria Math" panose="02040503050406030204" pitchFamily="18" charset="0"/>
                        </a:rPr>
                        <m:t>.</m:t>
                      </m:r>
                    </m:oMath>
                  </m:oMathPara>
                </a14:m>
                <a:endParaRPr lang="pt-BR" b="1" i="1" dirty="0">
                  <a:latin typeface="Cambria Math" panose="02040503050406030204" pitchFamily="18" charset="0"/>
                </a:endParaRPr>
              </a:p>
              <a:p>
                <a:pPr marL="0" indent="0">
                  <a:buNone/>
                </a:pPr>
                <a:r>
                  <a:rPr lang="pt-BR" sz="2900" dirty="0"/>
                  <a:t>Sabendo que a derivada de </a:t>
                </a:r>
                <a14:m>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num>
                      <m:den>
                        <m:r>
                          <a:rPr lang="pt-BR" i="1">
                            <a:latin typeface="Cambria Math" panose="02040503050406030204" pitchFamily="18" charset="0"/>
                          </a:rPr>
                          <m:t>𝜕</m:t>
                        </m:r>
                        <m:r>
                          <a:rPr lang="pt-BR" b="1" i="1">
                            <a:latin typeface="Cambria Math" panose="02040503050406030204" pitchFamily="18" charset="0"/>
                          </a:rPr>
                          <m:t>𝒂</m:t>
                        </m:r>
                      </m:den>
                    </m:f>
                  </m:oMath>
                </a14:m>
                <a:r>
                  <a:rPr lang="pt-BR" b="1" i="1" dirty="0">
                    <a:latin typeface="Cambria Math" panose="02040503050406030204" pitchFamily="18" charset="0"/>
                  </a:rPr>
                  <a:t> </a:t>
                </a:r>
                <a:r>
                  <a:rPr lang="pt-BR" sz="2900" dirty="0"/>
                  <a:t>é igual a </a:t>
                </a:r>
                <a14:m>
                  <m:oMath xmlns:m="http://schemas.openxmlformats.org/officeDocument/2006/math">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oMath>
                </a14:m>
                <a:r>
                  <a:rPr lang="pt-BR" dirty="0"/>
                  <a:t>, reescrevemos a equação anterior como</a:t>
                </a:r>
                <a:endParaRPr lang="pt-BR" sz="2900" dirty="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 </m:t>
                      </m:r>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m:t>
                      </m:r>
                    </m:oMath>
                  </m:oMathPara>
                </a14:m>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44DE09F2-2B35-83A3-2A1C-AD25FB180510}"/>
                  </a:ext>
                </a:extLst>
              </p:cNvPr>
              <p:cNvSpPr>
                <a:spLocks noGrp="1" noRot="1" noChangeAspect="1" noMove="1" noResize="1" noEditPoints="1" noAdjustHandles="1" noChangeArrowheads="1" noChangeShapeType="1" noTextEdit="1"/>
              </p:cNvSpPr>
              <p:nvPr>
                <p:ph idx="1"/>
              </p:nvPr>
            </p:nvSpPr>
            <p:spPr>
              <a:blipFill>
                <a:blip r:embed="rId2"/>
                <a:stretch>
                  <a:fillRect l="-1275" t="-2241"/>
                </a:stretch>
              </a:blipFill>
            </p:spPr>
            <p:txBody>
              <a:bodyPr/>
              <a:lstStyle/>
              <a:p>
                <a:r>
                  <a:rPr lang="pt-BR">
                    <a:noFill/>
                  </a:rPr>
                  <a:t> </a:t>
                </a:r>
              </a:p>
            </p:txBody>
          </p:sp>
        </mc:Fallback>
      </mc:AlternateContent>
    </p:spTree>
    <p:extLst>
      <p:ext uri="{BB962C8B-B14F-4D97-AF65-F5344CB8AC3E}">
        <p14:creationId xmlns:p14="http://schemas.microsoft.com/office/powerpoint/2010/main" val="346660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3F10E-6CE8-F5B4-77B2-6ECA4B60D451}"/>
              </a:ext>
            </a:extLst>
          </p:cNvPr>
          <p:cNvSpPr>
            <a:spLocks noGrp="1"/>
          </p:cNvSpPr>
          <p:nvPr>
            <p:ph type="title"/>
          </p:nvPr>
        </p:nvSpPr>
        <p:spPr/>
        <p:txBody>
          <a:bodyPr/>
          <a:lstStyle/>
          <a:p>
            <a:r>
              <a:rPr lang="pt-BR" dirty="0"/>
              <a:t>Vetor gradiente</a:t>
            </a:r>
          </a:p>
        </p:txBody>
      </p:sp>
      <p:sp>
        <p:nvSpPr>
          <p:cNvPr id="3" name="Espaço Reservado para Conteúdo 2">
            <a:extLst>
              <a:ext uri="{FF2B5EF4-FFF2-40B4-BE49-F238E27FC236}">
                <a16:creationId xmlns:a16="http://schemas.microsoft.com/office/drawing/2014/main" id="{1F555B0D-6D08-0865-C39E-A6D2FD651EE5}"/>
              </a:ext>
            </a:extLst>
          </p:cNvPr>
          <p:cNvSpPr>
            <a:spLocks noGrp="1"/>
          </p:cNvSpPr>
          <p:nvPr>
            <p:ph idx="1"/>
          </p:nvPr>
        </p:nvSpPr>
        <p:spPr>
          <a:xfrm>
            <a:off x="5345724" y="1825624"/>
            <a:ext cx="6682154" cy="5032376"/>
          </a:xfrm>
        </p:spPr>
        <p:txBody>
          <a:bodyPr>
            <a:normAutofit/>
          </a:bodyPr>
          <a:lstStyle/>
          <a:p>
            <a:r>
              <a:rPr lang="pt-BR" b="0" i="0" dirty="0">
                <a:solidFill>
                  <a:schemeClr val="tx1"/>
                </a:solidFill>
                <a:effectLst/>
              </a:rPr>
              <a:t>O vetor gradiente pode ser também interpretado como a </a:t>
            </a:r>
            <a:r>
              <a:rPr lang="pt-BR" b="1" i="1" dirty="0">
                <a:solidFill>
                  <a:srgbClr val="00B050"/>
                </a:solidFill>
                <a:effectLst/>
              </a:rPr>
              <a:t>inclinação de um </a:t>
            </a:r>
            <a:r>
              <a:rPr lang="pt-BR" b="1" i="1" dirty="0">
                <a:solidFill>
                  <a:srgbClr val="7030A0"/>
                </a:solidFill>
                <a:effectLst/>
              </a:rPr>
              <a:t>plano</a:t>
            </a:r>
            <a:r>
              <a:rPr lang="pt-BR" b="1" i="1" dirty="0">
                <a:solidFill>
                  <a:srgbClr val="00B050"/>
                </a:solidFill>
                <a:effectLst/>
              </a:rPr>
              <a:t> tangente à função </a:t>
            </a:r>
            <a:r>
              <a:rPr lang="pt-BR" b="0" i="0" dirty="0">
                <a:solidFill>
                  <a:schemeClr val="tx1"/>
                </a:solidFill>
                <a:effectLst/>
              </a:rPr>
              <a:t>no ponto onde ele é calculado.</a:t>
            </a:r>
          </a:p>
          <a:p>
            <a:pPr lvl="1">
              <a:buFont typeface="Wingdings" panose="05000000000000000000" pitchFamily="2" charset="2"/>
              <a:buChar char="§"/>
            </a:pPr>
            <a:r>
              <a:rPr lang="pt-BR" b="0" i="0" dirty="0">
                <a:solidFill>
                  <a:schemeClr val="tx1"/>
                </a:solidFill>
                <a:effectLst/>
              </a:rPr>
              <a:t>Quanto </a:t>
            </a:r>
            <a:r>
              <a:rPr lang="pt-BR" b="1" i="1" dirty="0">
                <a:solidFill>
                  <a:schemeClr val="tx1"/>
                </a:solidFill>
                <a:effectLst/>
              </a:rPr>
              <a:t>maior o valor absoluto </a:t>
            </a:r>
            <a:r>
              <a:rPr lang="pt-BR" dirty="0">
                <a:solidFill>
                  <a:schemeClr val="tx1"/>
                </a:solidFill>
                <a:effectLst/>
              </a:rPr>
              <a:t>do gradiente,</a:t>
            </a:r>
            <a:r>
              <a:rPr lang="pt-BR" b="1" i="1" dirty="0">
                <a:solidFill>
                  <a:schemeClr val="tx1"/>
                </a:solidFill>
                <a:effectLst/>
              </a:rPr>
              <a:t> mais inclinada é a reta tangente </a:t>
            </a:r>
            <a:r>
              <a:rPr lang="pt-BR" b="0" i="0" dirty="0">
                <a:solidFill>
                  <a:schemeClr val="tx1"/>
                </a:solidFill>
                <a:effectLst/>
              </a:rPr>
              <a:t>naquele ponto.</a:t>
            </a:r>
          </a:p>
          <a:p>
            <a:pPr lvl="1">
              <a:buFont typeface="Wingdings" panose="05000000000000000000" pitchFamily="2" charset="2"/>
              <a:buChar char="§"/>
            </a:pPr>
            <a:r>
              <a:rPr lang="pt-BR" dirty="0"/>
              <a:t>Portanto, </a:t>
            </a:r>
            <a:r>
              <a:rPr lang="pt-BR" b="1" i="1" dirty="0"/>
              <a:t>um vetor gradiente igual a 0 indica inclinação nula</a:t>
            </a:r>
            <a:r>
              <a:rPr lang="pt-BR" dirty="0"/>
              <a:t>.</a:t>
            </a:r>
          </a:p>
          <a:p>
            <a:pPr lvl="1">
              <a:buFont typeface="Wingdings" panose="05000000000000000000" pitchFamily="2" charset="2"/>
              <a:buChar char="§"/>
            </a:pPr>
            <a:r>
              <a:rPr lang="pt-BR" dirty="0"/>
              <a:t>Ou seja, </a:t>
            </a:r>
            <a:r>
              <a:rPr lang="pt-BR" b="1" i="1" dirty="0"/>
              <a:t>a função não varia mais em nenhuma direção</a:t>
            </a:r>
            <a:r>
              <a:rPr lang="pt-BR" dirty="0"/>
              <a:t>.</a:t>
            </a:r>
          </a:p>
          <a:p>
            <a:pPr lvl="1">
              <a:buFont typeface="Wingdings" panose="05000000000000000000" pitchFamily="2" charset="2"/>
              <a:buChar char="§"/>
            </a:pPr>
            <a:r>
              <a:rPr lang="pt-BR" b="0" i="0" dirty="0">
                <a:solidFill>
                  <a:schemeClr val="tx1"/>
                </a:solidFill>
                <a:effectLst/>
              </a:rPr>
              <a:t>Onde isso ocorre? Nos </a:t>
            </a:r>
            <a:r>
              <a:rPr lang="pt-BR" b="1" i="1" dirty="0">
                <a:solidFill>
                  <a:srgbClr val="00B050"/>
                </a:solidFill>
                <a:effectLst/>
              </a:rPr>
              <a:t>extremos da função</a:t>
            </a:r>
            <a:r>
              <a:rPr lang="pt-BR" b="0" i="0" dirty="0">
                <a:solidFill>
                  <a:schemeClr val="tx1"/>
                </a:solidFill>
                <a:effectLst/>
              </a:rPr>
              <a:t>, ou seja, em seus </a:t>
            </a:r>
            <a:r>
              <a:rPr lang="pt-BR" b="1" i="1" dirty="0">
                <a:solidFill>
                  <a:srgbClr val="00B050"/>
                </a:solidFill>
                <a:effectLst/>
              </a:rPr>
              <a:t>pontos de máximo e de mínimo</a:t>
            </a:r>
            <a:r>
              <a:rPr lang="pt-BR" b="0" i="0" dirty="0">
                <a:solidFill>
                  <a:schemeClr val="tx1"/>
                </a:solidFill>
                <a:effectLst/>
              </a:rPr>
              <a:t>.</a:t>
            </a:r>
          </a:p>
        </p:txBody>
      </p:sp>
      <p:pic>
        <p:nvPicPr>
          <p:cNvPr id="5" name="Imagem 4">
            <a:extLst>
              <a:ext uri="{FF2B5EF4-FFF2-40B4-BE49-F238E27FC236}">
                <a16:creationId xmlns:a16="http://schemas.microsoft.com/office/drawing/2014/main" id="{475C5C40-4A20-7C74-237C-B4CF3631FD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652" b="50019"/>
          <a:stretch/>
        </p:blipFill>
        <p:spPr>
          <a:xfrm>
            <a:off x="164123" y="2655614"/>
            <a:ext cx="5044273" cy="2398707"/>
          </a:xfrm>
          <a:prstGeom prst="rect">
            <a:avLst/>
          </a:prstGeom>
        </p:spPr>
      </p:pic>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F5C2464B-C293-A447-4105-DD94AAC038BA}"/>
                  </a:ext>
                </a:extLst>
              </p:cNvPr>
              <p:cNvSpPr txBox="1"/>
              <p:nvPr/>
            </p:nvSpPr>
            <p:spPr>
              <a:xfrm>
                <a:off x="1406769" y="5260487"/>
                <a:ext cx="3135086" cy="954107"/>
              </a:xfrm>
              <a:prstGeom prst="rect">
                <a:avLst/>
              </a:prstGeom>
              <a:noFill/>
            </p:spPr>
            <p:txBody>
              <a:bodyPr wrap="square" rtlCol="0">
                <a:spAutoFit/>
              </a:bodyPr>
              <a:lstStyle/>
              <a:p>
                <a:pPr algn="ctr"/>
                <a:r>
                  <a:rPr lang="pt-BR" sz="1400" b="1" dirty="0"/>
                  <a:t>Obs</a:t>
                </a:r>
                <a:r>
                  <a:rPr lang="pt-BR" sz="1400" dirty="0"/>
                  <a:t>.: No caso da função ter apenas um argumento, </a:t>
                </a:r>
                <a14:m>
                  <m:oMath xmlns:m="http://schemas.openxmlformats.org/officeDocument/2006/math">
                    <m:r>
                      <a:rPr lang="pt-BR" sz="1400" b="0" i="1" smtClean="0">
                        <a:latin typeface="Cambria Math" panose="02040503050406030204" pitchFamily="18" charset="0"/>
                      </a:rPr>
                      <m:t>𝑓</m:t>
                    </m:r>
                    <m:r>
                      <a:rPr lang="pt-BR" sz="1400" b="0" i="1" smtClean="0">
                        <a:latin typeface="Cambria Math" panose="02040503050406030204" pitchFamily="18" charset="0"/>
                      </a:rPr>
                      <m:t>(</m:t>
                    </m:r>
                    <m:r>
                      <a:rPr lang="pt-BR" sz="1400" b="0" i="1" smtClean="0">
                        <a:latin typeface="Cambria Math" panose="02040503050406030204" pitchFamily="18" charset="0"/>
                      </a:rPr>
                      <m:t>𝑥</m:t>
                    </m:r>
                    <m:r>
                      <a:rPr lang="pt-BR" sz="1400" b="0" i="1" smtClean="0">
                        <a:latin typeface="Cambria Math" panose="02040503050406030204" pitchFamily="18" charset="0"/>
                      </a:rPr>
                      <m:t>)</m:t>
                    </m:r>
                  </m:oMath>
                </a14:m>
                <a:r>
                  <a:rPr lang="pt-BR" sz="1400" dirty="0"/>
                  <a:t>, o vetor gradiente dá a inclinação de uma </a:t>
                </a:r>
                <a:r>
                  <a:rPr lang="pt-BR" sz="1400" b="1" i="1" dirty="0">
                    <a:solidFill>
                      <a:srgbClr val="7030A0"/>
                    </a:solidFill>
                  </a:rPr>
                  <a:t>reta</a:t>
                </a:r>
                <a:r>
                  <a:rPr lang="pt-BR" sz="1400" dirty="0"/>
                  <a:t> tangente ao ponto onde o vetor é calculado.</a:t>
                </a:r>
              </a:p>
            </p:txBody>
          </p:sp>
        </mc:Choice>
        <mc:Fallback xmlns="">
          <p:sp>
            <p:nvSpPr>
              <p:cNvPr id="4" name="CaixaDeTexto 3">
                <a:extLst>
                  <a:ext uri="{FF2B5EF4-FFF2-40B4-BE49-F238E27FC236}">
                    <a16:creationId xmlns:a16="http://schemas.microsoft.com/office/drawing/2014/main" id="{F5C2464B-C293-A447-4105-DD94AAC038BA}"/>
                  </a:ext>
                </a:extLst>
              </p:cNvPr>
              <p:cNvSpPr txBox="1">
                <a:spLocks noRot="1" noChangeAspect="1" noMove="1" noResize="1" noEditPoints="1" noAdjustHandles="1" noChangeArrowheads="1" noChangeShapeType="1" noTextEdit="1"/>
              </p:cNvSpPr>
              <p:nvPr/>
            </p:nvSpPr>
            <p:spPr>
              <a:xfrm>
                <a:off x="1406769" y="5260487"/>
                <a:ext cx="3135086" cy="954107"/>
              </a:xfrm>
              <a:prstGeom prst="rect">
                <a:avLst/>
              </a:prstGeom>
              <a:blipFill>
                <a:blip r:embed="rId4"/>
                <a:stretch>
                  <a:fillRect t="-1282" r="-973" b="-5769"/>
                </a:stretch>
              </a:blipFill>
            </p:spPr>
            <p:txBody>
              <a:bodyPr/>
              <a:lstStyle/>
              <a:p>
                <a:r>
                  <a:rPr lang="pt-BR">
                    <a:noFill/>
                  </a:rPr>
                  <a:t> </a:t>
                </a:r>
              </a:p>
            </p:txBody>
          </p:sp>
        </mc:Fallback>
      </mc:AlternateContent>
    </p:spTree>
    <p:extLst>
      <p:ext uri="{BB962C8B-B14F-4D97-AF65-F5344CB8AC3E}">
        <p14:creationId xmlns:p14="http://schemas.microsoft.com/office/powerpoint/2010/main" val="2449246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E0937-F834-88AD-E3E6-94886F7D8D32}"/>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047B17F-DE79-FCF4-4732-AC53E27E5744}"/>
                  </a:ext>
                </a:extLst>
              </p:cNvPr>
              <p:cNvSpPr>
                <a:spLocks noGrp="1"/>
              </p:cNvSpPr>
              <p:nvPr>
                <p:ph idx="1"/>
              </p:nvPr>
            </p:nvSpPr>
            <p:spPr>
              <a:xfrm>
                <a:off x="838199" y="1825625"/>
                <a:ext cx="11120919" cy="5032375"/>
              </a:xfrm>
            </p:spPr>
            <p:txBody>
              <a:bodyPr/>
              <a:lstStyle/>
              <a:p>
                <a:pPr marL="0" indent="0">
                  <a:buNone/>
                </a:pPr>
                <a:r>
                  <a:rPr lang="pt-BR" dirty="0"/>
                  <a:t>Fazendo</a:t>
                </a:r>
                <a:r>
                  <a:rPr lang="pt-BR" i="1" dirty="0">
                    <a:latin typeface="Cambria Math" panose="02040503050406030204" pitchFamily="18" charset="0"/>
                  </a:rPr>
                  <a:t> </a:t>
                </a:r>
                <a14:m>
                  <m:oMath xmlns:m="http://schemas.openxmlformats.org/officeDocument/2006/math">
                    <m:r>
                      <a:rPr lang="pt-BR" i="1" smtClean="0">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r>
                      <a:rPr lang="pt-BR" b="0" i="1" smtClean="0">
                        <a:latin typeface="Cambria Math" panose="02040503050406030204" pitchFamily="18" charset="0"/>
                      </a:rPr>
                      <m:t>𝑑</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 </m:t>
                      </m:r>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i="1" smtClean="0">
                              <a:latin typeface="Cambria Math" panose="02040503050406030204" pitchFamily="18" charset="0"/>
                            </a:rPr>
                          </m:ctrlPr>
                        </m:dP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e>
                                </m:mr>
                                <m:mr>
                                  <m:e>
                                    <m:r>
                                      <a:rPr lang="pt-BR" i="1" smtClean="0">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e>
                                </m:mr>
                              </m:m>
                            </m:e>
                          </m:d>
                          <m:r>
                            <a:rPr lang="pt-BR" b="0" i="1" smtClean="0">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b="0" i="1" smtClean="0">
                                  <a:latin typeface="Cambria Math" panose="02040503050406030204" pitchFamily="18" charset="0"/>
                                </a:rPr>
                                <m:t>1</m:t>
                              </m:r>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1</m:t>
                                        </m:r>
                                      </m:e>
                                    </m:d>
                                  </m:e>
                                </m:mr>
                                <m:mr>
                                  <m:e>
                                    <m:r>
                                      <a:rPr lang="pt-BR"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b="0" i="1" smtClean="0">
                                            <a:latin typeface="Cambria Math" panose="02040503050406030204" pitchFamily="18" charset="0"/>
                                          </a:rPr>
                                          <m:t>1</m:t>
                                        </m:r>
                                      </m:e>
                                    </m:d>
                                  </m:e>
                                </m:mr>
                              </m:m>
                            </m:e>
                          </m:d>
                          <m:r>
                            <a:rPr lang="pt-BR" b="0" i="1" smtClean="0">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−1</m:t>
                              </m:r>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−1</m:t>
                                        </m:r>
                                      </m:e>
                                    </m:d>
                                  </m:e>
                                </m:mr>
                                <m:mr>
                                  <m:e>
                                    <m:r>
                                      <a:rPr lang="pt-BR"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−1</m:t>
                                        </m:r>
                                      </m:e>
                                    </m:d>
                                  </m:e>
                                </m:mr>
                              </m:m>
                            </m:e>
                          </m:d>
                        </m:e>
                      </m:d>
                      <m:r>
                        <a:rPr lang="pt-BR" b="0" i="1" smtClean="0">
                          <a:latin typeface="Cambria Math" panose="02040503050406030204" pitchFamily="18" charset="0"/>
                        </a:rPr>
                        <m:t>=</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i="1" smtClean="0">
                              <a:latin typeface="Cambria Math" panose="02040503050406030204" pitchFamily="18" charset="0"/>
                            </a:rPr>
                          </m:ctrlPr>
                        </m:dPr>
                        <m:e>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r>
                                      <a:rPr lang="pt-BR" b="0" i="1" smtClean="0">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1</m:t>
                                        </m:r>
                                      </m:e>
                                    </m:d>
                                    <m:r>
                                      <a:rPr lang="pt-BR" b="0" i="1" smtClean="0">
                                        <a:latin typeface="Cambria Math" panose="02040503050406030204" pitchFamily="18" charset="0"/>
                                      </a:rPr>
                                      <m:t>+</m:t>
                                    </m:r>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r>
                                  <m:e>
                                    <m:r>
                                      <a:rPr lang="pt-BR"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r>
                                      <a:rPr lang="pt-BR" b="0" i="1" smtClean="0">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1</m:t>
                                        </m:r>
                                      </m:e>
                                    </m:d>
                                    <m:r>
                                      <a:rPr lang="pt-BR" b="0" i="1" smtClean="0">
                                        <a:latin typeface="Cambria Math" panose="02040503050406030204" pitchFamily="18" charset="0"/>
                                      </a:rPr>
                                      <m:t>+</m:t>
                                    </m:r>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d>
                        </m:e>
                      </m:d>
                      <m:r>
                        <a:rPr lang="pt-BR" b="0" i="1" smtClean="0">
                          <a:latin typeface="Cambria Math" panose="02040503050406030204" pitchFamily="18" charset="0"/>
                        </a:rPr>
                        <m:t>.</m:t>
                      </m:r>
                    </m:oMath>
                  </m:oMathPara>
                </a14:m>
                <a:endParaRPr lang="pt-BR" dirty="0"/>
              </a:p>
              <a:p>
                <a:pPr marL="0" indent="0">
                  <a:buNone/>
                </a:pPr>
                <a:r>
                  <a:rPr lang="pt-BR" dirty="0"/>
                  <a:t>Notem que a equação acima é um </a:t>
                </a:r>
                <a:r>
                  <a:rPr lang="pt-BR" b="1" i="1" dirty="0"/>
                  <a:t>vetor coluna </a:t>
                </a:r>
                <a:r>
                  <a:rPr lang="pt-BR" dirty="0"/>
                  <a:t>com dimensão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+1×1</m:t>
                    </m:r>
                  </m:oMath>
                </a14:m>
                <a:r>
                  <a:rPr lang="pt-BR" dirty="0"/>
                  <a:t>.</a:t>
                </a:r>
              </a:p>
            </p:txBody>
          </p:sp>
        </mc:Choice>
        <mc:Fallback xmlns="">
          <p:sp>
            <p:nvSpPr>
              <p:cNvPr id="3" name="Espaço Reservado para Conteúdo 2">
                <a:extLst>
                  <a:ext uri="{FF2B5EF4-FFF2-40B4-BE49-F238E27FC236}">
                    <a16:creationId xmlns:a16="http://schemas.microsoft.com/office/drawing/2014/main" id="{B047B17F-DE79-FCF4-4732-AC53E27E5744}"/>
                  </a:ext>
                </a:extLst>
              </p:cNvPr>
              <p:cNvSpPr>
                <a:spLocks noGrp="1" noRot="1" noChangeAspect="1" noMove="1" noResize="1" noEditPoints="1" noAdjustHandles="1" noChangeArrowheads="1" noChangeShapeType="1" noTextEdit="1"/>
              </p:cNvSpPr>
              <p:nvPr>
                <p:ph idx="1"/>
              </p:nvPr>
            </p:nvSpPr>
            <p:spPr>
              <a:xfrm>
                <a:off x="838199" y="1825625"/>
                <a:ext cx="11120919" cy="5032375"/>
              </a:xfrm>
              <a:blipFill>
                <a:blip r:embed="rId2"/>
                <a:stretch>
                  <a:fillRect l="-1096" t="-1937"/>
                </a:stretch>
              </a:blipFill>
            </p:spPr>
            <p:txBody>
              <a:bodyPr/>
              <a:lstStyle/>
              <a:p>
                <a:r>
                  <a:rPr lang="pt-BR">
                    <a:noFill/>
                  </a:rPr>
                  <a:t> </a:t>
                </a:r>
              </a:p>
            </p:txBody>
          </p:sp>
        </mc:Fallback>
      </mc:AlternateContent>
    </p:spTree>
    <p:extLst>
      <p:ext uri="{BB962C8B-B14F-4D97-AF65-F5344CB8AC3E}">
        <p14:creationId xmlns:p14="http://schemas.microsoft.com/office/powerpoint/2010/main" val="2643264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9B9A54-37B4-8767-0F70-8AFDB27C5E5D}"/>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BD817CF-4D8D-9B30-5AB1-25FC1DC3EECD}"/>
                  </a:ext>
                </a:extLst>
              </p:cNvPr>
              <p:cNvSpPr>
                <a:spLocks noGrp="1"/>
              </p:cNvSpPr>
              <p:nvPr>
                <p:ph idx="1"/>
              </p:nvPr>
            </p:nvSpPr>
            <p:spPr>
              <a:xfrm>
                <a:off x="838199" y="1825624"/>
                <a:ext cx="11018179" cy="5032375"/>
              </a:xfrm>
            </p:spPr>
            <p:txBody>
              <a:bodyPr/>
              <a:lstStyle/>
              <a:p>
                <a:pPr marL="0" indent="0">
                  <a:buNone/>
                </a:pPr>
                <a:r>
                  <a:rPr lang="pt-BR" dirty="0"/>
                  <a:t>Podemos reescrever a equação (i.e., vetor) anterior como uma multiplicação matricial</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m:t>
                      </m:r>
                      <m:r>
                        <a:rPr lang="pt-BR">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1</m:t>
                                    </m:r>
                                  </m:e>
                                </m:d>
                              </m:e>
                              <m:e>
                                <m:m>
                                  <m:mPr>
                                    <m:mcs>
                                      <m:mc>
                                        <m:mcPr>
                                          <m:count m:val="2"/>
                                          <m:mcJc m:val="center"/>
                                        </m:mcPr>
                                      </m:mc>
                                    </m:mcs>
                                    <m:ctrlPr>
                                      <a:rPr lang="pt-BR" b="1" i="1" smtClean="0">
                                        <a:latin typeface="Cambria Math" panose="02040503050406030204" pitchFamily="18" charset="0"/>
                                      </a:rPr>
                                    </m:ctrlPr>
                                  </m:mPr>
                                  <m:mr>
                                    <m:e>
                                      <m:r>
                                        <m:rPr>
                                          <m:brk m:alnAt="7"/>
                                        </m:rPr>
                                        <a:rPr lang="pt-BR" b="1" i="1" smtClean="0">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−1</m:t>
                                          </m:r>
                                        </m:e>
                                      </m:d>
                                    </m:e>
                                  </m:mr>
                                </m:m>
                              </m:e>
                            </m:mr>
                            <m:mr>
                              <m:e>
                                <m:r>
                                  <a:rPr lang="pt-BR" b="1" i="1" smtClean="0">
                                    <a:latin typeface="Cambria Math" panose="02040503050406030204" pitchFamily="18" charset="0"/>
                                  </a:rPr>
                                  <m:t>⋮</m:t>
                                </m:r>
                              </m:e>
                              <m:e>
                                <m:r>
                                  <a:rPr lang="pt-BR" b="1" i="1">
                                    <a:latin typeface="Cambria Math" panose="02040503050406030204" pitchFamily="18" charset="0"/>
                                  </a:rPr>
                                  <m:t>⋮</m:t>
                                </m:r>
                              </m:e>
                              <m:e>
                                <m: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1</m:t>
                                    </m:r>
                                  </m:e>
                                </m:d>
                              </m:e>
                              <m:e>
                                <m:m>
                                  <m:mPr>
                                    <m:mcs>
                                      <m:mc>
                                        <m:mcPr>
                                          <m:count m:val="2"/>
                                          <m:mcJc m:val="center"/>
                                        </m:mcPr>
                                      </m:mc>
                                    </m:mcs>
                                    <m:ctrlPr>
                                      <a:rPr lang="pt-BR" b="1" i="1" smtClean="0">
                                        <a:latin typeface="Cambria Math" panose="02040503050406030204" pitchFamily="18" charset="0"/>
                                      </a:rPr>
                                    </m:ctrlPr>
                                  </m:mPr>
                                  <m:mr>
                                    <m:e>
                                      <m:r>
                                        <m:rPr>
                                          <m:brk m:alnAt="7"/>
                                        </m:rPr>
                                        <a:rPr lang="pt-BR" b="1" i="1" smtClean="0">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d>
                        <m:dPr>
                          <m:begChr m:val="["/>
                          <m:endChr m:val="]"/>
                          <m:ctrlPr>
                            <a:rPr lang="pt-BR" b="1" i="1" smtClean="0">
                              <a:latin typeface="Cambria Math" panose="02040503050406030204" pitchFamily="18" charset="0"/>
                            </a:rPr>
                          </m:ctrlPr>
                        </m:dPr>
                        <m:e>
                          <m:m>
                            <m:mPr>
                              <m:mcs>
                                <m:mc>
                                  <m:mcPr>
                                    <m:count m:val="1"/>
                                    <m:mcJc m:val="center"/>
                                  </m:mcPr>
                                </m:mc>
                              </m:mcs>
                              <m:ctrlPr>
                                <a:rPr lang="pt-BR" b="1" i="1" smtClean="0">
                                  <a:latin typeface="Cambria Math" panose="02040503050406030204" pitchFamily="18" charset="0"/>
                                </a:rPr>
                              </m:ctrlPr>
                            </m:mPr>
                            <m:m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e>
                            </m:mr>
                            <m:mr>
                              <m:e>
                                <m:r>
                                  <a:rPr lang="pt-BR" i="1">
                                    <a:latin typeface="Cambria Math" panose="02040503050406030204" pitchFamily="18" charset="0"/>
                                  </a:rPr>
                                  <m:t>𝑑</m:t>
                                </m:r>
                                <m:d>
                                  <m:dPr>
                                    <m:ctrlPr>
                                      <a:rPr lang="pt-BR" i="1">
                                        <a:latin typeface="Cambria Math" panose="02040503050406030204" pitchFamily="18" charset="0"/>
                                      </a:rPr>
                                    </m:ctrlPr>
                                  </m:dPr>
                                  <m:e>
                                    <m:r>
                                      <a:rPr lang="pt-BR" b="0" i="1" smtClean="0">
                                        <a:latin typeface="Cambria Math" panose="02040503050406030204" pitchFamily="18" charset="0"/>
                                      </a:rPr>
                                      <m:t>1</m:t>
                                    </m:r>
                                  </m:e>
                                </m:d>
                              </m:e>
                            </m:mr>
                            <m:mr>
                              <m:e>
                                <m:m>
                                  <m:mPr>
                                    <m:mcs>
                                      <m:mc>
                                        <m:mcPr>
                                          <m:count m:val="1"/>
                                          <m:mcJc m:val="center"/>
                                        </m:mcPr>
                                      </m:mc>
                                    </m:mcs>
                                    <m:ctrlPr>
                                      <a:rPr lang="pt-BR" b="1" i="1" smtClean="0">
                                        <a:latin typeface="Cambria Math" panose="02040503050406030204" pitchFamily="18" charset="0"/>
                                      </a:rPr>
                                    </m:ctrlPr>
                                  </m:mPr>
                                  <m:mr>
                                    <m:e>
                                      <m:r>
                                        <m:rPr>
                                          <m:brk m:alnAt="7"/>
                                        </m:rPr>
                                        <a:rPr lang="pt-BR" b="1" i="1" smtClean="0">
                                          <a:latin typeface="Cambria Math" panose="02040503050406030204" pitchFamily="18" charset="0"/>
                                        </a:rPr>
                                        <m:t>⋮</m:t>
                                      </m:r>
                                    </m:e>
                                  </m:mr>
                                  <m:mr>
                                    <m:e>
                                      <m:r>
                                        <a:rPr lang="pt-BR" i="1">
                                          <a:latin typeface="Cambria Math" panose="02040503050406030204" pitchFamily="18" charset="0"/>
                                        </a:rPr>
                                        <m:t>𝑑</m:t>
                                      </m:r>
                                      <m:d>
                                        <m:dPr>
                                          <m:ctrlPr>
                                            <a:rPr lang="pt-BR" i="1">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−1</m:t>
                                          </m:r>
                                        </m:e>
                                      </m:d>
                                    </m:e>
                                  </m:mr>
                                </m:m>
                              </m:e>
                            </m:mr>
                          </m:m>
                        </m:e>
                      </m:d>
                    </m:oMath>
                  </m:oMathPara>
                </a14:m>
                <a:endParaRPr lang="pt-BR" dirty="0"/>
              </a:p>
              <a:p>
                <a:pPr marL="0" indent="0">
                  <a:buNone/>
                </a:pPr>
                <a:r>
                  <a:rPr lang="pt-BR" dirty="0"/>
                  <a:t>Percebam que temos a multiplicação de uma matriz com dimensão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𝑁</m:t>
                    </m:r>
                  </m:oMath>
                </a14:m>
                <a:r>
                  <a:rPr lang="pt-BR" dirty="0"/>
                  <a:t> por um vetor coluna de dimensão </a:t>
                </a:r>
                <a14:m>
                  <m:oMath xmlns:m="http://schemas.openxmlformats.org/officeDocument/2006/math">
                    <m:r>
                      <a:rPr lang="pt-BR" b="0" i="1" smtClean="0">
                        <a:latin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×1</m:t>
                    </m:r>
                  </m:oMath>
                </a14:m>
                <a:r>
                  <a:rPr lang="pt-BR" dirty="0"/>
                  <a:t>.</a:t>
                </a:r>
              </a:p>
              <a:p>
                <a:pPr marL="0" indent="0">
                  <a:buNone/>
                </a:pPr>
                <a:r>
                  <a:rPr lang="pt-BR" dirty="0"/>
                  <a:t>A matriz contém em cada linha todos os valores de </a:t>
                </a:r>
                <a14:m>
                  <m:oMath xmlns:m="http://schemas.openxmlformats.org/officeDocument/2006/math">
                    <m:r>
                      <a:rPr lang="pt-BR" b="0" i="1" smtClean="0">
                        <a:latin typeface="Cambria Math" panose="02040503050406030204" pitchFamily="18" charset="0"/>
                      </a:rPr>
                      <m:t>𝑛</m:t>
                    </m:r>
                    <m:r>
                      <a:rPr lang="pt-BR" b="0" i="1" smtClean="0">
                        <a:latin typeface="Cambria Math" panose="02040503050406030204" pitchFamily="18" charset="0"/>
                      </a:rPr>
                      <m:t>=0</m:t>
                    </m:r>
                  </m:oMath>
                </a14:m>
                <a:r>
                  <a:rPr lang="pt-BR" dirty="0"/>
                  <a:t> a </a:t>
                </a:r>
                <a14:m>
                  <m:oMath xmlns:m="http://schemas.openxmlformats.org/officeDocument/2006/math">
                    <m:r>
                      <a:rPr lang="pt-BR" b="0" i="1" smtClean="0">
                        <a:latin typeface="Cambria Math" panose="02040503050406030204" pitchFamily="18" charset="0"/>
                      </a:rPr>
                      <m:t>𝑛</m:t>
                    </m:r>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oMath>
                </a14:m>
                <a:r>
                  <a:rPr lang="pt-BR" dirty="0"/>
                  <a:t> de um </a:t>
                </a:r>
                <a:r>
                  <a:rPr lang="pt-BR" b="1" i="1" dirty="0"/>
                  <a:t>único</a:t>
                </a:r>
                <a:r>
                  <a:rPr lang="pt-BR" dirty="0"/>
                  <a:t> atributo.</a:t>
                </a:r>
              </a:p>
              <a:p>
                <a:pPr marL="0" indent="0">
                  <a:buNone/>
                </a:pPr>
                <a:r>
                  <a:rPr lang="pt-BR" dirty="0"/>
                  <a:t>O vetor contém em cada linha a diferença </a:t>
                </a:r>
                <a14:m>
                  <m:oMath xmlns:m="http://schemas.openxmlformats.org/officeDocument/2006/math">
                    <m:r>
                      <a:rPr lang="pt-BR" b="0" i="1" smtClean="0">
                        <a:latin typeface="Cambria Math" panose="02040503050406030204" pitchFamily="18" charset="0"/>
                      </a:rPr>
                      <m:t>𝑑</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0" smtClean="0">
                        <a:latin typeface="Cambria Math" panose="02040503050406030204" pitchFamily="18" charset="0"/>
                      </a:rPr>
                      <m:t>=</m:t>
                    </m:r>
                    <m:r>
                      <a:rPr lang="pt-BR" i="1" smtClean="0">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para </a:t>
                </a:r>
                <a14:m>
                  <m:oMath xmlns:m="http://schemas.openxmlformats.org/officeDocument/2006/math">
                    <m:r>
                      <a:rPr lang="pt-BR" i="1">
                        <a:latin typeface="Cambria Math" panose="02040503050406030204" pitchFamily="18" charset="0"/>
                      </a:rPr>
                      <m:t>𝑛</m:t>
                    </m:r>
                    <m:r>
                      <a:rPr lang="pt-BR" i="1">
                        <a:latin typeface="Cambria Math" panose="02040503050406030204" pitchFamily="18" charset="0"/>
                      </a:rPr>
                      <m:t>=0</m:t>
                    </m:r>
                  </m:oMath>
                </a14:m>
                <a:r>
                  <a:rPr lang="pt-BR" dirty="0"/>
                  <a:t> até </a:t>
                </a:r>
                <a14:m>
                  <m:oMath xmlns:m="http://schemas.openxmlformats.org/officeDocument/2006/math">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oMath>
                </a14:m>
                <a:r>
                  <a:rPr lang="pt-BR" dirty="0"/>
                  <a:t>.</a:t>
                </a:r>
              </a:p>
            </p:txBody>
          </p:sp>
        </mc:Choice>
        <mc:Fallback xmlns="">
          <p:sp>
            <p:nvSpPr>
              <p:cNvPr id="3" name="Espaço Reservado para Conteúdo 2">
                <a:extLst>
                  <a:ext uri="{FF2B5EF4-FFF2-40B4-BE49-F238E27FC236}">
                    <a16:creationId xmlns:a16="http://schemas.microsoft.com/office/drawing/2014/main" id="{7BD817CF-4D8D-9B30-5AB1-25FC1DC3EECD}"/>
                  </a:ext>
                </a:extLst>
              </p:cNvPr>
              <p:cNvSpPr>
                <a:spLocks noGrp="1" noRot="1" noChangeAspect="1" noMove="1" noResize="1" noEditPoints="1" noAdjustHandles="1" noChangeArrowheads="1" noChangeShapeType="1" noTextEdit="1"/>
              </p:cNvSpPr>
              <p:nvPr>
                <p:ph idx="1"/>
              </p:nvPr>
            </p:nvSpPr>
            <p:spPr>
              <a:xfrm>
                <a:off x="838199" y="1825624"/>
                <a:ext cx="11018179" cy="5032375"/>
              </a:xfrm>
              <a:blipFill>
                <a:blip r:embed="rId2"/>
                <a:stretch>
                  <a:fillRect l="-1106" t="-1937" b="-3269"/>
                </a:stretch>
              </a:blipFill>
            </p:spPr>
            <p:txBody>
              <a:bodyPr/>
              <a:lstStyle/>
              <a:p>
                <a:r>
                  <a:rPr lang="pt-BR">
                    <a:noFill/>
                  </a:rPr>
                  <a:t> </a:t>
                </a:r>
              </a:p>
            </p:txBody>
          </p:sp>
        </mc:Fallback>
      </mc:AlternateContent>
    </p:spTree>
    <p:extLst>
      <p:ext uri="{BB962C8B-B14F-4D97-AF65-F5344CB8AC3E}">
        <p14:creationId xmlns:p14="http://schemas.microsoft.com/office/powerpoint/2010/main" val="1899269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8B7C6E-B23A-A079-E0B3-7110FA21C782}"/>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1955E10-4B16-2D29-24BC-850FAB262AA9}"/>
                  </a:ext>
                </a:extLst>
              </p:cNvPr>
              <p:cNvSpPr>
                <a:spLocks noGrp="1"/>
              </p:cNvSpPr>
              <p:nvPr>
                <p:ph idx="1"/>
              </p:nvPr>
            </p:nvSpPr>
            <p:spPr>
              <a:xfrm>
                <a:off x="838199" y="1825624"/>
                <a:ext cx="11100371" cy="5032375"/>
              </a:xfrm>
            </p:spPr>
            <p:txBody>
              <a:bodyPr>
                <a:normAutofit/>
              </a:bodyPr>
              <a:lstStyle/>
              <a:p>
                <a:pPr marL="0" indent="0">
                  <a:buNone/>
                </a:pPr>
                <a:r>
                  <a:rPr lang="pt-BR" dirty="0"/>
                  <a:t>Se definirmos uma matriz que contém todos os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 </m:t>
                    </m:r>
                  </m:oMath>
                </a14:m>
                <a:r>
                  <a:rPr lang="pt-BR" dirty="0"/>
                  <a:t>exemplos de todos os </a:t>
                </a:r>
                <a14:m>
                  <m:oMath xmlns:m="http://schemas.openxmlformats.org/officeDocument/2006/math">
                    <m:r>
                      <a:rPr lang="pt-BR" i="1">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 </m:t>
                    </m:r>
                  </m:oMath>
                </a14:m>
                <a:r>
                  <a:rPr lang="pt-BR" dirty="0"/>
                  <a:t>atributos e que tem dimensão </a:t>
                </a:r>
                <a14:m>
                  <m:oMath xmlns:m="http://schemas.openxmlformats.org/officeDocument/2006/math">
                    <m:r>
                      <a:rPr lang="pt-BR" b="0" i="1" smtClean="0">
                        <a:latin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m:t>
                    </m:r>
                  </m:oMath>
                </a14:m>
                <a:endParaRPr lang="pt-BR" dirty="0"/>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e>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1</m:t>
                                    </m:r>
                                  </m:e>
                                </m:d>
                              </m:e>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b="0" i="1" smtClean="0">
                                        <a:latin typeface="Cambria Math" panose="02040503050406030204" pitchFamily="18" charset="0"/>
                                      </a:rPr>
                                      <m:t>1</m:t>
                                    </m:r>
                                  </m:e>
                                </m:d>
                              </m:e>
                            </m:mr>
                            <m:mr>
                              <m:e>
                                <m:m>
                                  <m:mPr>
                                    <m:mcs>
                                      <m:mc>
                                        <m:mcPr>
                                          <m:count m:val="1"/>
                                          <m:mcJc m:val="center"/>
                                        </m:mcPr>
                                      </m:mc>
                                    </m:mcs>
                                    <m:ctrlPr>
                                      <a:rPr lang="pt-BR" b="1" i="1" smtClean="0">
                                        <a:latin typeface="Cambria Math" panose="02040503050406030204" pitchFamily="18" charset="0"/>
                                      </a:rPr>
                                    </m:ctrlPr>
                                  </m:mPr>
                                  <m:mr>
                                    <m:e>
                                      <m:r>
                                        <m:rPr>
                                          <m:brk m:alnAt="7"/>
                                        </m:rPr>
                                        <a:rPr lang="pt-BR" b="1" i="1" smtClean="0">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e>
                                <m:r>
                                  <m:rPr>
                                    <m:brk m:alnAt="7"/>
                                  </m:rPr>
                                  <a:rPr lang="pt-BR" b="1" i="1">
                                    <a:latin typeface="Cambria Math" panose="02040503050406030204" pitchFamily="18" charset="0"/>
                                  </a:rPr>
                                  <m:t>⋯</m:t>
                                </m:r>
                              </m:e>
                              <m:e>
                                <m:m>
                                  <m:mPr>
                                    <m:mcs>
                                      <m:mc>
                                        <m:mcPr>
                                          <m:count m:val="1"/>
                                          <m:mcJc m:val="center"/>
                                        </m:mcPr>
                                      </m:mc>
                                    </m:mcs>
                                    <m:ctrlPr>
                                      <a:rPr lang="pt-BR" i="1" smtClean="0">
                                        <a:latin typeface="Cambria Math" panose="02040503050406030204" pitchFamily="18" charset="0"/>
                                      </a:rPr>
                                    </m:ctrlPr>
                                  </m:mPr>
                                  <m:mr>
                                    <m:e>
                                      <m:r>
                                        <m:rPr>
                                          <m:brk m:alnAt="7"/>
                                        </m:rP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r>
                        <a:rPr lang="pt-BR" b="1" i="1" smtClean="0">
                          <a:latin typeface="Cambria Math" panose="02040503050406030204" pitchFamily="18" charset="0"/>
                        </a:rPr>
                        <m:t>,</m:t>
                      </m:r>
                    </m:oMath>
                  </m:oMathPara>
                </a14:m>
                <a:endParaRPr lang="pt-BR" dirty="0"/>
              </a:p>
              <a:p>
                <a:pPr marL="0" indent="0">
                  <a:buNone/>
                </a:pPr>
                <a:r>
                  <a:rPr lang="pt-BR" dirty="0"/>
                  <a:t>e dois vetores coluna com dimensões </a:t>
                </a:r>
                <a14:m>
                  <m:oMath xmlns:m="http://schemas.openxmlformats.org/officeDocument/2006/math">
                    <m:r>
                      <a:rPr lang="pt-BR" b="0" i="1" smtClean="0">
                        <a:latin typeface="Cambria Math" panose="02040503050406030204" pitchFamily="18" charset="0"/>
                      </a:rPr>
                      <m:t>𝑁</m:t>
                    </m:r>
                    <m:r>
                      <a:rPr lang="pt-BR" b="0" i="1" smtClean="0">
                        <a:latin typeface="Cambria Math" panose="02040503050406030204" pitchFamily="18" charset="0"/>
                      </a:rPr>
                      <m:t>×1</m:t>
                    </m:r>
                  </m:oMath>
                </a14:m>
                <a:r>
                  <a:rPr lang="pt-BR" dirty="0"/>
                  <a:t> contendo todos os valores esperados (i.e., rótulos) e todos os valores preditos</a:t>
                </a:r>
              </a:p>
              <a:p>
                <a:pPr marL="0" indent="0" algn="ctr">
                  <a:buNone/>
                </a:pPr>
                <a14:m>
                  <m:oMath xmlns:m="http://schemas.openxmlformats.org/officeDocument/2006/math">
                    <m:r>
                      <a:rPr lang="pt-BR" b="1" i="1" smtClean="0">
                        <a:latin typeface="Cambria Math" panose="02040503050406030204" pitchFamily="18" charset="0"/>
                      </a:rPr>
                      <m:t>𝒚</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𝑦</m:t>
                              </m:r>
                              <m:r>
                                <a:rPr lang="pt-BR" b="0" i="1" smtClean="0">
                                  <a:latin typeface="Cambria Math" panose="02040503050406030204" pitchFamily="18" charset="0"/>
                                </a:rPr>
                                <m:t>(0)</m:t>
                              </m:r>
                            </m:e>
                          </m:mr>
                          <m:mr>
                            <m:e>
                              <m:r>
                                <a:rPr lang="pt-BR" b="0" i="1" smtClean="0">
                                  <a:latin typeface="Cambria Math" panose="02040503050406030204" pitchFamily="18" charset="0"/>
                                </a:rPr>
                                <m:t>⋮</m:t>
                              </m:r>
                            </m:e>
                          </m:mr>
                          <m:mr>
                            <m:e>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e>
                          </m:mr>
                        </m:m>
                      </m:e>
                    </m:d>
                  </m:oMath>
                </a14:m>
                <a:r>
                  <a:rPr lang="pt-BR" dirty="0"/>
                  <a:t>         e         </a:t>
                </a:r>
                <a14:m>
                  <m:oMath xmlns:m="http://schemas.openxmlformats.org/officeDocument/2006/math">
                    <m:acc>
                      <m:accPr>
                        <m:chr m:val="̂"/>
                        <m:ctrlPr>
                          <a:rPr lang="pt-BR" i="1" smtClean="0">
                            <a:latin typeface="Cambria Math" panose="02040503050406030204" pitchFamily="18" charset="0"/>
                          </a:rPr>
                        </m:ctrlPr>
                      </m:accPr>
                      <m:e>
                        <m:r>
                          <a:rPr lang="pt-BR" b="1" i="1" smtClean="0">
                            <a:latin typeface="Cambria Math" panose="02040503050406030204" pitchFamily="18" charset="0"/>
                          </a:rPr>
                          <m:t>𝒚</m:t>
                        </m:r>
                      </m:e>
                    </m:acc>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(0)</m:t>
                              </m:r>
                            </m:e>
                          </m:mr>
                          <m:mr>
                            <m:e>
                              <m:r>
                                <a:rPr lang="pt-BR" i="1">
                                  <a:latin typeface="Cambria Math" panose="02040503050406030204" pitchFamily="18" charset="0"/>
                                </a:rPr>
                                <m:t>⋮</m:t>
                              </m:r>
                            </m:e>
                          </m:mr>
                          <m:m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e>
                          </m:mr>
                        </m:m>
                      </m:e>
                    </m:d>
                  </m:oMath>
                </a14:m>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61955E10-4B16-2D29-24BC-850FAB262AA9}"/>
                  </a:ext>
                </a:extLst>
              </p:cNvPr>
              <p:cNvSpPr>
                <a:spLocks noGrp="1" noRot="1" noChangeAspect="1" noMove="1" noResize="1" noEditPoints="1" noAdjustHandles="1" noChangeArrowheads="1" noChangeShapeType="1" noTextEdit="1"/>
              </p:cNvSpPr>
              <p:nvPr>
                <p:ph idx="1"/>
              </p:nvPr>
            </p:nvSpPr>
            <p:spPr>
              <a:xfrm>
                <a:off x="838199" y="1825624"/>
                <a:ext cx="11100371" cy="5032375"/>
              </a:xfrm>
              <a:blipFill>
                <a:blip r:embed="rId2"/>
                <a:stretch>
                  <a:fillRect l="-1098" t="-1937"/>
                </a:stretch>
              </a:blipFill>
            </p:spPr>
            <p:txBody>
              <a:bodyPr/>
              <a:lstStyle/>
              <a:p>
                <a:r>
                  <a:rPr lang="pt-BR">
                    <a:noFill/>
                  </a:rPr>
                  <a:t> </a:t>
                </a:r>
              </a:p>
            </p:txBody>
          </p:sp>
        </mc:Fallback>
      </mc:AlternateContent>
    </p:spTree>
    <p:extLst>
      <p:ext uri="{BB962C8B-B14F-4D97-AF65-F5344CB8AC3E}">
        <p14:creationId xmlns:p14="http://schemas.microsoft.com/office/powerpoint/2010/main" val="22027198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6E48CD-5975-9166-CE39-4E765E641534}"/>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B6FE6F4-46A6-5D0C-B281-F2FF9F531349}"/>
                  </a:ext>
                </a:extLst>
              </p:cNvPr>
              <p:cNvSpPr>
                <a:spLocks noGrp="1"/>
              </p:cNvSpPr>
              <p:nvPr>
                <p:ph idx="1"/>
              </p:nvPr>
            </p:nvSpPr>
            <p:spPr>
              <a:xfrm>
                <a:off x="838199" y="1825624"/>
                <a:ext cx="11244209" cy="5032375"/>
              </a:xfrm>
            </p:spPr>
            <p:txBody>
              <a:bodyPr>
                <a:normAutofit lnSpcReduction="10000"/>
              </a:bodyPr>
              <a:lstStyle/>
              <a:p>
                <a:pPr marL="0" indent="0">
                  <a:buNone/>
                </a:pPr>
                <a:r>
                  <a:rPr lang="pt-BR" dirty="0"/>
                  <a:t>Usando a matriz e os vetores definidos no slide anterior, podemos reescrever o vetor gradiente como</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0" i="0" smtClean="0">
                          <a:latin typeface="Cambria Math" panose="02040503050406030204" pitchFamily="18" charset="0"/>
                        </a:rPr>
                        <m:t>=</m:t>
                      </m:r>
                      <m:r>
                        <a:rPr lang="pt-BR">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1</m:t>
                                    </m:r>
                                  </m:e>
                                </m:d>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r>
                              <m:e>
                                <m:r>
                                  <a:rPr lang="pt-BR" b="1" i="1">
                                    <a:latin typeface="Cambria Math" panose="02040503050406030204" pitchFamily="18" charset="0"/>
                                  </a:rPr>
                                  <m:t>⋮</m:t>
                                </m:r>
                              </m:e>
                              <m:e>
                                <m:r>
                                  <a:rPr lang="pt-BR" b="1" i="1">
                                    <a:latin typeface="Cambria Math" panose="02040503050406030204" pitchFamily="18" charset="0"/>
                                  </a:rPr>
                                  <m:t>⋮</m:t>
                                </m:r>
                              </m:e>
                              <m:e>
                                <m: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1</m:t>
                                    </m:r>
                                  </m:e>
                                </m:d>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d>
                        <m:dPr>
                          <m:ctrlPr>
                            <a:rPr lang="pt-BR" b="1" i="1" smtClean="0">
                              <a:latin typeface="Cambria Math" panose="02040503050406030204" pitchFamily="18" charset="0"/>
                            </a:rPr>
                          </m:ctrlPr>
                        </m:dPr>
                        <m:e>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m:rPr>
                                        <m:brk m:alnAt="7"/>
                                      </m:rP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0</m:t>
                                        </m:r>
                                      </m:e>
                                    </m:d>
                                  </m:e>
                                </m:mr>
                                <m:m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1</m:t>
                                        </m:r>
                                      </m:e>
                                    </m:d>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r>
                            <a:rPr lang="pt-BR" b="1" i="1" smtClean="0">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acc>
                                      <m:accPr>
                                        <m:chr m:val="̂"/>
                                        <m:ctrlPr>
                                          <a:rPr lang="pt-BR" b="1"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0</m:t>
                                        </m:r>
                                      </m:e>
                                    </m:d>
                                  </m:e>
                                </m:mr>
                                <m:mr>
                                  <m:e>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1</m:t>
                                        </m:r>
                                      </m:e>
                                    </m:d>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e>
                      </m:d>
                    </m:oMath>
                  </m:oMathPara>
                </a14:m>
                <a:endParaRPr lang="pt-BR"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r>
                            <a:rPr lang="pt-BR" b="1" i="1">
                              <a:latin typeface="Cambria Math" panose="02040503050406030204" pitchFamily="18" charset="0"/>
                            </a:rPr>
                            <m:t>𝑿</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b="1" i="1">
                                  <a:latin typeface="Cambria Math" panose="02040503050406030204" pitchFamily="18" charset="0"/>
                                </a:rPr>
                                <m:t>𝒚</m:t>
                              </m:r>
                            </m:e>
                          </m:acc>
                        </m:e>
                      </m:d>
                    </m:oMath>
                  </m:oMathPara>
                </a14:m>
                <a:endParaRPr lang="pt-BR" dirty="0"/>
              </a:p>
              <a:p>
                <a:pPr marL="0" indent="0">
                  <a:buNone/>
                </a:pPr>
                <a:r>
                  <a:rPr lang="pt-BR" dirty="0"/>
                  <a:t>O resultado da multiplicação matricial acima continua resultando em um</a:t>
                </a:r>
                <a:r>
                  <a:rPr lang="pt-BR" b="1" i="1" dirty="0"/>
                  <a:t> vetor coluna </a:t>
                </a:r>
                <a:r>
                  <a:rPr lang="pt-BR" dirty="0"/>
                  <a:t>com dimensão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+1×1</m:t>
                    </m:r>
                  </m:oMath>
                </a14:m>
                <a:r>
                  <a:rPr lang="pt-BR" dirty="0"/>
                  <a:t>, ou seja, </a:t>
                </a:r>
                <a14:m>
                  <m:oMath xmlns:m="http://schemas.openxmlformats.org/officeDocument/2006/math">
                    <m:d>
                      <m:dPr>
                        <m:ctrlPr>
                          <a:rPr lang="pt-BR" b="0" i="1" smtClean="0">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𝐾</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𝑁</m:t>
                        </m:r>
                      </m:e>
                    </m:d>
                    <m:r>
                      <a:rPr lang="pt-BR" b="0" i="1" smtClean="0">
                        <a:latin typeface="Cambria Math" panose="02040503050406030204" pitchFamily="18" charset="0"/>
                        <a:ea typeface="Cambria Math" panose="02040503050406030204" pitchFamily="18" charset="0"/>
                      </a:rPr>
                      <m:t>×</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×1</m:t>
                        </m:r>
                      </m:e>
                    </m:d>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a:t>
                </a:r>
              </a:p>
            </p:txBody>
          </p:sp>
        </mc:Choice>
        <mc:Fallback xmlns="">
          <p:sp>
            <p:nvSpPr>
              <p:cNvPr id="3" name="Espaço Reservado para Conteúdo 2">
                <a:extLst>
                  <a:ext uri="{FF2B5EF4-FFF2-40B4-BE49-F238E27FC236}">
                    <a16:creationId xmlns:a16="http://schemas.microsoft.com/office/drawing/2014/main" id="{9B6FE6F4-46A6-5D0C-B281-F2FF9F531349}"/>
                  </a:ext>
                </a:extLst>
              </p:cNvPr>
              <p:cNvSpPr>
                <a:spLocks noGrp="1" noRot="1" noChangeAspect="1" noMove="1" noResize="1" noEditPoints="1" noAdjustHandles="1" noChangeArrowheads="1" noChangeShapeType="1" noTextEdit="1"/>
              </p:cNvSpPr>
              <p:nvPr>
                <p:ph idx="1"/>
              </p:nvPr>
            </p:nvSpPr>
            <p:spPr>
              <a:xfrm>
                <a:off x="838199" y="1825624"/>
                <a:ext cx="11244209" cy="5032375"/>
              </a:xfrm>
              <a:blipFill>
                <a:blip r:embed="rId2"/>
                <a:stretch>
                  <a:fillRect l="-1084" t="-2663" b="-969"/>
                </a:stretch>
              </a:blipFill>
            </p:spPr>
            <p:txBody>
              <a:bodyPr/>
              <a:lstStyle/>
              <a:p>
                <a:r>
                  <a:rPr lang="pt-BR">
                    <a:noFill/>
                  </a:rPr>
                  <a:t> </a:t>
                </a:r>
              </a:p>
            </p:txBody>
          </p:sp>
        </mc:Fallback>
      </mc:AlternateContent>
    </p:spTree>
    <p:extLst>
      <p:ext uri="{BB962C8B-B14F-4D97-AF65-F5344CB8AC3E}">
        <p14:creationId xmlns:p14="http://schemas.microsoft.com/office/powerpoint/2010/main" val="468364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9A506-6095-A71D-6399-41F877CB26C7}"/>
              </a:ext>
            </a:extLst>
          </p:cNvPr>
          <p:cNvSpPr>
            <a:spLocks noGrp="1"/>
          </p:cNvSpPr>
          <p:nvPr>
            <p:ph type="title"/>
          </p:nvPr>
        </p:nvSpPr>
        <p:spPr/>
        <p:txBody>
          <a:bodyPr/>
          <a:lstStyle/>
          <a:p>
            <a:r>
              <a:rPr lang="pt-BR" dirty="0"/>
              <a:t>Equação de atualização dos pesos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89A84A6-B9EC-4293-8CA4-DDE6F7AF7C7D}"/>
                  </a:ext>
                </a:extLst>
              </p:cNvPr>
              <p:cNvSpPr>
                <a:spLocks noGrp="1"/>
              </p:cNvSpPr>
              <p:nvPr>
                <p:ph idx="1"/>
              </p:nvPr>
            </p:nvSpPr>
            <p:spPr>
              <a:xfrm>
                <a:off x="838199" y="1825624"/>
                <a:ext cx="11131193" cy="5032375"/>
              </a:xfrm>
            </p:spPr>
            <p:txBody>
              <a:bodyPr/>
              <a:lstStyle/>
              <a:p>
                <a:pPr marL="0" indent="0">
                  <a:buNone/>
                </a:pPr>
                <a:r>
                  <a:rPr lang="pt-BR" dirty="0"/>
                  <a:t>Utilizando o resultado anterior, podemos reescrever a equação de atualização dos pesos como</a:t>
                </a: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smtClean="0">
                          <a:latin typeface="Cambria Math" panose="02040503050406030204" pitchFamily="18" charset="0"/>
                        </a:rPr>
                        <m:t>=</m:t>
                      </m:r>
                      <m:r>
                        <a:rPr lang="pt-BR" b="1" i="1" smtClean="0">
                          <a:latin typeface="Cambria Math" panose="02040503050406030204" pitchFamily="18" charset="0"/>
                        </a:rPr>
                        <m:t>𝒂</m:t>
                      </m:r>
                      <m:r>
                        <a:rPr lang="pt-BR" b="1"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oMath>
                  </m:oMathPara>
                </a14:m>
                <a:endParaRPr lang="pt-BR"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               =</m:t>
                      </m:r>
                      <m:sSup>
                        <m:sSupPr>
                          <m:ctrlPr>
                            <a:rPr lang="pt-BR" i="1">
                              <a:latin typeface="Cambria Math" panose="02040503050406030204" pitchFamily="18" charset="0"/>
                            </a:rPr>
                          </m:ctrlPr>
                        </m:sSupPr>
                        <m:e>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r>
                            <a:rPr lang="pt-BR" b="1" i="1">
                              <a:latin typeface="Cambria Math" panose="02040503050406030204" pitchFamily="18" charset="0"/>
                            </a:rPr>
                            <m:t>𝑿</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b="1" i="1">
                                  <a:latin typeface="Cambria Math" panose="02040503050406030204" pitchFamily="18" charset="0"/>
                                </a:rPr>
                                <m:t>𝒚</m:t>
                              </m:r>
                            </m:e>
                          </m:acc>
                        </m:e>
                      </m:d>
                      <m:r>
                        <a:rPr lang="pt-BR" b="1" i="1" smtClean="0">
                          <a:latin typeface="Cambria Math" panose="02040503050406030204" pitchFamily="18" charset="0"/>
                        </a:rPr>
                        <m:t>.</m:t>
                      </m:r>
                    </m:oMath>
                  </m:oMathPara>
                </a14:m>
                <a:endParaRPr lang="pt-BR" dirty="0"/>
              </a:p>
              <a:p>
                <a:pPr marL="0" indent="0">
                  <a:buNone/>
                </a:pPr>
                <a:r>
                  <a:rPr lang="pt-BR" dirty="0"/>
                  <a:t>A soma acima deve resultar em um vetor coluna com dimensão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+1×1</m:t>
                    </m:r>
                  </m:oMath>
                </a14:m>
                <a:r>
                  <a:rPr lang="pt-BR" dirty="0"/>
                  <a:t>, pois esta é a dimensão dos dois vetores sendo somados. </a:t>
                </a:r>
              </a:p>
              <a:p>
                <a:pPr marL="0" indent="0">
                  <a:buNone/>
                </a:pPr>
                <a:r>
                  <a:rPr lang="pt-BR" dirty="0"/>
                  <a:t>Lembrem-se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+1×1</m:t>
                    </m:r>
                  </m:oMath>
                </a14:m>
                <a:r>
                  <a:rPr lang="pt-BR" dirty="0"/>
                  <a:t> é a dimensão do vetor </a:t>
                </a:r>
                <a14:m>
                  <m:oMath xmlns:m="http://schemas.openxmlformats.org/officeDocument/2006/math">
                    <m:r>
                      <a:rPr lang="pt-BR" b="1" i="1">
                        <a:latin typeface="Cambria Math" panose="02040503050406030204" pitchFamily="18" charset="0"/>
                      </a:rPr>
                      <m:t>𝒂</m:t>
                    </m:r>
                  </m:oMath>
                </a14:m>
                <a:r>
                  <a:rPr lang="pt-BR" dirty="0"/>
                  <a:t>, o qual contém todos os pesos do modelo e que </a:t>
                </a:r>
                <a14:m>
                  <m:oMath xmlns:m="http://schemas.openxmlformats.org/officeDocument/2006/math">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r>
                          <a:rPr lang="pt-BR" b="1" i="1">
                            <a:latin typeface="Cambria Math" panose="02040503050406030204" pitchFamily="18" charset="0"/>
                          </a:rPr>
                          <m:t>𝑿</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b="1" i="1">
                                <a:latin typeface="Cambria Math" panose="02040503050406030204" pitchFamily="18" charset="0"/>
                              </a:rPr>
                              <m:t>𝒚</m:t>
                            </m:r>
                          </m:e>
                        </m:acc>
                      </m:e>
                    </m:d>
                  </m:oMath>
                </a14:m>
                <a:r>
                  <a:rPr lang="pt-BR" dirty="0"/>
                  <a:t> tem dimensão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+1×1</m:t>
                    </m:r>
                  </m:oMath>
                </a14:m>
                <a:r>
                  <a:rPr lang="pt-BR" dirty="0"/>
                  <a:t> também.</a:t>
                </a:r>
              </a:p>
            </p:txBody>
          </p:sp>
        </mc:Choice>
        <mc:Fallback xmlns="">
          <p:sp>
            <p:nvSpPr>
              <p:cNvPr id="3" name="Espaço Reservado para Conteúdo 2">
                <a:extLst>
                  <a:ext uri="{FF2B5EF4-FFF2-40B4-BE49-F238E27FC236}">
                    <a16:creationId xmlns:a16="http://schemas.microsoft.com/office/drawing/2014/main" id="{D89A84A6-B9EC-4293-8CA4-DDE6F7AF7C7D}"/>
                  </a:ext>
                </a:extLst>
              </p:cNvPr>
              <p:cNvSpPr>
                <a:spLocks noGrp="1" noRot="1" noChangeAspect="1" noMove="1" noResize="1" noEditPoints="1" noAdjustHandles="1" noChangeArrowheads="1" noChangeShapeType="1" noTextEdit="1"/>
              </p:cNvSpPr>
              <p:nvPr>
                <p:ph idx="1"/>
              </p:nvPr>
            </p:nvSpPr>
            <p:spPr>
              <a:xfrm>
                <a:off x="838199" y="1825624"/>
                <a:ext cx="11131193" cy="5032375"/>
              </a:xfrm>
              <a:blipFill>
                <a:blip r:embed="rId2"/>
                <a:stretch>
                  <a:fillRect l="-1095" t="-1937" r="-548"/>
                </a:stretch>
              </a:blipFill>
            </p:spPr>
            <p:txBody>
              <a:bodyPr/>
              <a:lstStyle/>
              <a:p>
                <a:r>
                  <a:rPr lang="pt-BR">
                    <a:noFill/>
                  </a:rPr>
                  <a:t> </a:t>
                </a:r>
              </a:p>
            </p:txBody>
          </p:sp>
        </mc:Fallback>
      </mc:AlternateContent>
    </p:spTree>
    <p:extLst>
      <p:ext uri="{BB962C8B-B14F-4D97-AF65-F5344CB8AC3E}">
        <p14:creationId xmlns:p14="http://schemas.microsoft.com/office/powerpoint/2010/main" val="21388599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9A506-6095-A71D-6399-41F877CB26C7}"/>
              </a:ext>
            </a:extLst>
          </p:cNvPr>
          <p:cNvSpPr>
            <a:spLocks noGrp="1"/>
          </p:cNvSpPr>
          <p:nvPr>
            <p:ph type="title"/>
          </p:nvPr>
        </p:nvSpPr>
        <p:spPr/>
        <p:txBody>
          <a:bodyPr/>
          <a:lstStyle/>
          <a:p>
            <a:r>
              <a:rPr lang="pt-BR" dirty="0"/>
              <a:t>Equação de atualização dos pesos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89A84A6-B9EC-4293-8CA4-DDE6F7AF7C7D}"/>
                  </a:ext>
                </a:extLst>
              </p:cNvPr>
              <p:cNvSpPr>
                <a:spLocks noGrp="1"/>
              </p:cNvSpPr>
              <p:nvPr>
                <p:ph idx="1"/>
              </p:nvPr>
            </p:nvSpPr>
            <p:spPr>
              <a:xfrm>
                <a:off x="838199" y="1825624"/>
                <a:ext cx="11353801" cy="5032375"/>
              </a:xfrm>
            </p:spPr>
            <p:txBody>
              <a:bodyPr>
                <a:normAutofit fontScale="92500"/>
              </a:bodyPr>
              <a:lstStyle/>
              <a:p>
                <a:pPr marL="0" indent="0">
                  <a:buNone/>
                </a:pPr>
                <a:r>
                  <a:rPr lang="pt-BR" dirty="0"/>
                  <a:t>Podemos reescrever a equação de atualização dos pesos como</a:t>
                </a: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smtClean="0">
                          <a:latin typeface="Cambria Math" panose="02040503050406030204" pitchFamily="18" charset="0"/>
                        </a:rPr>
                        <m:t>=</m:t>
                      </m:r>
                      <m:r>
                        <a:rPr lang="pt-BR" b="1" i="1" smtClean="0">
                          <a:latin typeface="Cambria Math" panose="02040503050406030204" pitchFamily="18" charset="0"/>
                        </a:rPr>
                        <m:t>𝒂</m:t>
                      </m:r>
                      <m:r>
                        <a:rPr lang="pt-BR" b="1"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1"/>
                                    <m:mcJc m:val="center"/>
                                  </m:mcPr>
                                </m:mc>
                              </m:mcs>
                              <m:ctrlPr>
                                <a:rPr lang="pt-BR" b="1"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e>
                            </m:mr>
                            <m:mr>
                              <m:e>
                                <m:m>
                                  <m:mPr>
                                    <m:mcs>
                                      <m:mc>
                                        <m:mcPr>
                                          <m:count m:val="1"/>
                                          <m:mcJc m:val="center"/>
                                        </m:mcPr>
                                      </m:mc>
                                    </m:mcs>
                                    <m:ctrlPr>
                                      <a:rPr lang="pt-BR" b="1" i="1" smtClean="0">
                                        <a:latin typeface="Cambria Math" panose="02040503050406030204" pitchFamily="18" charset="0"/>
                                      </a:rPr>
                                    </m:ctrlPr>
                                  </m:mPr>
                                  <m:mr>
                                    <m:e>
                                      <m:r>
                                        <m:rPr>
                                          <m:brk m:alnAt="7"/>
                                        </m:rPr>
                                        <a:rPr lang="pt-BR" b="1" i="1" smtClean="0">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e>
                                  </m:mr>
                                </m:m>
                              </m:e>
                            </m:mr>
                          </m:m>
                        </m:e>
                      </m:d>
                      <m:r>
                        <a:rPr lang="pt-BR" b="1"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d>
                        <m:dPr>
                          <m:begChr m:val="["/>
                          <m:endChr m:val="]"/>
                          <m:ctrlPr>
                            <a:rPr lang="pt-BR" b="0" i="1" smtClean="0">
                              <a:latin typeface="Cambria Math" panose="02040503050406030204" pitchFamily="18" charset="0"/>
                              <a:ea typeface="Cambria Math" panose="02040503050406030204" pitchFamily="18" charset="0"/>
                            </a:rPr>
                          </m:ctrlPr>
                        </m:dPr>
                        <m:e>
                          <m:m>
                            <m:mPr>
                              <m:mcs>
                                <m:mc>
                                  <m:mcPr>
                                    <m:count m:val="1"/>
                                    <m:mcJc m:val="center"/>
                                  </m:mcPr>
                                </m:mc>
                              </m:mcs>
                              <m:ctrlPr>
                                <a:rPr lang="pt-BR" b="0" i="1" smtClean="0">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den>
                                </m:f>
                              </m:e>
                            </m:mr>
                            <m:mr>
                              <m:e>
                                <m:r>
                                  <a:rPr lang="pt-BR" b="0" i="1" smtClean="0">
                                    <a:latin typeface="Cambria Math" panose="02040503050406030204" pitchFamily="18" charset="0"/>
                                    <a:ea typeface="Cambria Math" panose="02040503050406030204" pitchFamily="18" charset="0"/>
                                  </a:rPr>
                                  <m:t>⋮</m:t>
                                </m:r>
                              </m:e>
                            </m:mr>
                            <m:mr>
                              <m:e>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𝐾</m:t>
                                        </m:r>
                                      </m:sub>
                                    </m:sSub>
                                  </m:den>
                                </m:f>
                              </m:e>
                            </m:mr>
                          </m:m>
                        </m:e>
                      </m:d>
                    </m:oMath>
                  </m:oMathPara>
                </a14:m>
                <a:endParaRPr lang="pt-BR" b="0" i="1" dirty="0">
                  <a:latin typeface="Cambria Math" panose="02040503050406030204" pitchFamily="18" charset="0"/>
                  <a:ea typeface="Cambria Math" panose="02040503050406030204" pitchFamily="18" charset="0"/>
                </a:endParaRPr>
              </a:p>
              <a:p>
                <a:pPr marL="0" indent="0">
                  <a:buNone/>
                </a:pPr>
                <a:r>
                  <a:rPr lang="pt-BR" b="1" dirty="0"/>
                  <a:t> </a:t>
                </a:r>
                <a14:m>
                  <m:oMath xmlns:m="http://schemas.openxmlformats.org/officeDocument/2006/math">
                    <m:r>
                      <a:rPr lang="pt-BR" b="1" i="1" smtClean="0">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𝐾</m:t>
                                        </m:r>
                                      </m:sub>
                                    </m:sSub>
                                  </m:e>
                                </m:mr>
                              </m:m>
                            </m:e>
                          </m:mr>
                        </m:m>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1</m:t>
                                  </m:r>
                                </m:e>
                              </m:d>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r>
                            <m:e>
                              <m:r>
                                <a:rPr lang="pt-BR" b="1" i="1">
                                  <a:latin typeface="Cambria Math" panose="02040503050406030204" pitchFamily="18" charset="0"/>
                                </a:rPr>
                                <m:t>⋮</m:t>
                              </m:r>
                            </m:e>
                            <m:e>
                              <m:r>
                                <a:rPr lang="pt-BR" b="1" i="1">
                                  <a:latin typeface="Cambria Math" panose="02040503050406030204" pitchFamily="18" charset="0"/>
                                </a:rPr>
                                <m:t>⋮</m:t>
                              </m:r>
                            </m:e>
                            <m:e>
                              <m: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1</m:t>
                                  </m:r>
                                </m:e>
                              </m:d>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d>
                      <m:dPr>
                        <m:ctrlPr>
                          <a:rPr lang="pt-BR" b="1" i="1">
                            <a:latin typeface="Cambria Math" panose="02040503050406030204" pitchFamily="18" charset="0"/>
                          </a:rPr>
                        </m:ctrlPr>
                      </m:dPr>
                      <m:e>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m:rPr>
                                      <m:brk m:alnAt="7"/>
                                    </m:rP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0</m:t>
                                      </m:r>
                                    </m:e>
                                  </m:d>
                                </m:e>
                              </m:mr>
                              <m:m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1</m:t>
                                      </m:r>
                                    </m:e>
                                  </m:d>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0</m:t>
                                      </m:r>
                                    </m:e>
                                  </m:d>
                                </m:e>
                              </m:mr>
                              <m:mr>
                                <m:e>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1</m:t>
                                      </m:r>
                                    </m:e>
                                  </m:d>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e>
                    </m:d>
                  </m:oMath>
                </a14:m>
                <a:endParaRPr lang="pt-BR"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𝐾</m:t>
                                          </m:r>
                                        </m:sub>
                                      </m:sSub>
                                    </m:e>
                                  </m:mr>
                                </m:m>
                              </m:e>
                            </m:mr>
                          </m:m>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1</m:t>
                                        </m:r>
                                      </m:e>
                                    </m:d>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r>
                                  <m:e>
                                    <m:r>
                                      <a:rPr lang="pt-BR"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1</m:t>
                                        </m:r>
                                      </m:e>
                                    </m:d>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d>
                        </m:e>
                      </m:d>
                      <m:r>
                        <a:rPr lang="pt-BR" b="0" i="1"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D89A84A6-B9EC-4293-8CA4-DDE6F7AF7C7D}"/>
                  </a:ext>
                </a:extLst>
              </p:cNvPr>
              <p:cNvSpPr>
                <a:spLocks noGrp="1" noRot="1" noChangeAspect="1" noMove="1" noResize="1" noEditPoints="1" noAdjustHandles="1" noChangeArrowheads="1" noChangeShapeType="1" noTextEdit="1"/>
              </p:cNvSpPr>
              <p:nvPr>
                <p:ph idx="1"/>
              </p:nvPr>
            </p:nvSpPr>
            <p:spPr>
              <a:xfrm>
                <a:off x="838199" y="1825624"/>
                <a:ext cx="11353801" cy="5032375"/>
              </a:xfrm>
              <a:blipFill>
                <a:blip r:embed="rId2"/>
                <a:stretch>
                  <a:fillRect l="-913" t="-1816"/>
                </a:stretch>
              </a:blipFill>
            </p:spPr>
            <p:txBody>
              <a:bodyPr/>
              <a:lstStyle/>
              <a:p>
                <a:r>
                  <a:rPr lang="pt-BR">
                    <a:noFill/>
                  </a:rPr>
                  <a:t> </a:t>
                </a:r>
              </a:p>
            </p:txBody>
          </p:sp>
        </mc:Fallback>
      </mc:AlternateContent>
    </p:spTree>
    <p:extLst>
      <p:ext uri="{BB962C8B-B14F-4D97-AF65-F5344CB8AC3E}">
        <p14:creationId xmlns:p14="http://schemas.microsoft.com/office/powerpoint/2010/main" val="1215094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F20CD40C-581D-767F-12ED-42D2CB7861C4}"/>
              </a:ext>
            </a:extLst>
          </p:cNvPr>
          <p:cNvSpPr>
            <a:spLocks noGrp="1"/>
          </p:cNvSpPr>
          <p:nvPr>
            <p:ph idx="1"/>
          </p:nvPr>
        </p:nvSpPr>
        <p:spPr>
          <a:xfrm>
            <a:off x="838200" y="1825625"/>
            <a:ext cx="10515600" cy="3188164"/>
          </a:xfrm>
        </p:spPr>
        <p:txBody>
          <a:bodyPr>
            <a:normAutofit fontScale="92500" lnSpcReduction="20000"/>
          </a:bodyPr>
          <a:lstStyle/>
          <a:p>
            <a:pPr marL="0" indent="0" algn="ctr">
              <a:buNone/>
            </a:pPr>
            <a:r>
              <a:rPr lang="pt-BR" sz="7200" dirty="0"/>
              <a:t>Anexo II:</a:t>
            </a:r>
          </a:p>
          <a:p>
            <a:pPr marL="0" indent="0" algn="ctr">
              <a:buNone/>
            </a:pPr>
            <a:r>
              <a:rPr lang="pt-BR" sz="7200" dirty="0"/>
              <a:t>Cálculo do vetor gradiente de uma função hipótese com 2 pesos</a:t>
            </a:r>
          </a:p>
        </p:txBody>
      </p:sp>
    </p:spTree>
    <p:extLst>
      <p:ext uri="{BB962C8B-B14F-4D97-AF65-F5344CB8AC3E}">
        <p14:creationId xmlns:p14="http://schemas.microsoft.com/office/powerpoint/2010/main" val="19571880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A95EBB-C5F7-1ED4-47E3-8B2DA711AB6A}"/>
              </a:ext>
            </a:extLst>
          </p:cNvPr>
          <p:cNvSpPr>
            <a:spLocks noGrp="1"/>
          </p:cNvSpPr>
          <p:nvPr>
            <p:ph type="title"/>
          </p:nvPr>
        </p:nvSpPr>
        <p:spPr/>
        <p:txBody>
          <a:bodyPr/>
          <a:lstStyle/>
          <a:p>
            <a:r>
              <a:rPr lang="pt-BR" sz="4400" dirty="0"/>
              <a:t>Cálculo do vetor gradiente</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4F931D6-37E3-E782-E6F2-324E1FBA74F9}"/>
                  </a:ext>
                </a:extLst>
              </p:cNvPr>
              <p:cNvSpPr>
                <a:spLocks noGrp="1"/>
              </p:cNvSpPr>
              <p:nvPr>
                <p:ph idx="1"/>
              </p:nvPr>
            </p:nvSpPr>
            <p:spPr>
              <a:xfrm>
                <a:off x="838199" y="1825625"/>
                <a:ext cx="11018855" cy="4936916"/>
              </a:xfrm>
            </p:spPr>
            <p:txBody>
              <a:bodyPr/>
              <a:lstStyle/>
              <a:p>
                <a:pPr marL="0" indent="0">
                  <a:buNone/>
                </a:pPr>
                <a:r>
                  <a:rPr lang="en-US" b="1" i="1" dirty="0"/>
                  <a:t>Função </a:t>
                </a:r>
                <a:r>
                  <a:rPr lang="en-US" b="1" i="1" dirty="0" err="1"/>
                  <a:t>hipótese</a:t>
                </a:r>
                <a:r>
                  <a:rPr lang="en-US" b="1" i="1" dirty="0"/>
                  <a:t> </a:t>
                </a:r>
                <a:r>
                  <a:rPr lang="en-US" dirty="0"/>
                  <a:t>com 2 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oMath>
                </a14:m>
                <a:r>
                  <a:rPr lang="en-US" dirty="0"/>
                  <a:t> 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endParaRPr lang="en-US" dirty="0"/>
              </a:p>
              <a:p>
                <a:pPr marL="0" indent="0" algn="ctr">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0" smtClean="0">
                          <a:latin typeface="Cambria Math" panose="02040503050406030204" pitchFamily="18" charset="0"/>
                        </a:rPr>
                        <m:t>.</m:t>
                      </m:r>
                    </m:oMath>
                  </m:oMathPara>
                </a14:m>
                <a:endParaRPr lang="nl-BE" dirty="0"/>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sup>
                              <m:r>
                                <a:rPr lang="pt-BR" b="0" i="1" smtClean="0">
                                  <a:latin typeface="Cambria Math" panose="02040503050406030204" pitchFamily="18" charset="0"/>
                                </a:rPr>
                                <m:t>2</m:t>
                              </m:r>
                            </m:sup>
                          </m:sSup>
                        </m:e>
                      </m:nary>
                      <m:r>
                        <a:rPr lang="pt-BR" b="0" i="1" smtClean="0">
                          <a:latin typeface="Cambria Math" panose="02040503050406030204" pitchFamily="18" charset="0"/>
                        </a:rPr>
                        <m:t>.</m:t>
                      </m:r>
                    </m:oMath>
                  </m:oMathPara>
                </a14:m>
                <a:endParaRPr lang="nl-BE" dirty="0"/>
              </a:p>
            </p:txBody>
          </p:sp>
        </mc:Choice>
        <mc:Fallback xmlns="">
          <p:sp>
            <p:nvSpPr>
              <p:cNvPr id="3" name="Espaço Reservado para Conteúdo 2">
                <a:extLst>
                  <a:ext uri="{FF2B5EF4-FFF2-40B4-BE49-F238E27FC236}">
                    <a16:creationId xmlns:a16="http://schemas.microsoft.com/office/drawing/2014/main" id="{F4F931D6-37E3-E782-E6F2-324E1FBA74F9}"/>
                  </a:ext>
                </a:extLst>
              </p:cNvPr>
              <p:cNvSpPr>
                <a:spLocks noGrp="1" noRot="1" noChangeAspect="1" noMove="1" noResize="1" noEditPoints="1" noAdjustHandles="1" noChangeArrowheads="1" noChangeShapeType="1" noTextEdit="1"/>
              </p:cNvSpPr>
              <p:nvPr>
                <p:ph idx="1"/>
              </p:nvPr>
            </p:nvSpPr>
            <p:spPr>
              <a:xfrm>
                <a:off x="838199" y="1825625"/>
                <a:ext cx="11018855" cy="4936916"/>
              </a:xfrm>
              <a:blipFill>
                <a:blip r:embed="rId3"/>
                <a:stretch>
                  <a:fillRect l="-1106" t="-1975"/>
                </a:stretch>
              </a:blipFill>
            </p:spPr>
            <p:txBody>
              <a:bodyPr/>
              <a:lstStyle/>
              <a:p>
                <a:r>
                  <a:rPr lang="pt-BR">
                    <a:noFill/>
                  </a:rPr>
                  <a:t> </a:t>
                </a:r>
              </a:p>
            </p:txBody>
          </p:sp>
        </mc:Fallback>
      </mc:AlternateContent>
    </p:spTree>
    <p:extLst>
      <p:ext uri="{BB962C8B-B14F-4D97-AF65-F5344CB8AC3E}">
        <p14:creationId xmlns:p14="http://schemas.microsoft.com/office/powerpoint/2010/main" val="2096151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5D3CD8-A7D1-EA5B-0EFB-B68A641810C7}"/>
              </a:ext>
            </a:extLst>
          </p:cNvPr>
          <p:cNvSpPr>
            <a:spLocks noGrp="1"/>
          </p:cNvSpPr>
          <p:nvPr>
            <p:ph type="title"/>
          </p:nvPr>
        </p:nvSpPr>
        <p:spPr/>
        <p:txBody>
          <a:bodyPr/>
          <a:lstStyle/>
          <a:p>
            <a:r>
              <a:rPr lang="pt-BR" sz="4400" dirty="0"/>
              <a:t>Cálculo do vetor gradiente</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DCE1316-F3CC-42AC-6492-E55A9803B437}"/>
                  </a:ext>
                </a:extLst>
              </p:cNvPr>
              <p:cNvSpPr>
                <a:spLocks noGrp="1"/>
              </p:cNvSpPr>
              <p:nvPr>
                <p:ph idx="1"/>
              </p:nvPr>
            </p:nvSpPr>
            <p:spPr>
              <a:xfrm>
                <a:off x="838199" y="1825624"/>
                <a:ext cx="11179629" cy="5032375"/>
              </a:xfrm>
            </p:spPr>
            <p:txBody>
              <a:bodyPr>
                <a:normAutofit/>
              </a:bodyPr>
              <a:lstStyle/>
              <a:p>
                <a:pPr marL="0" indent="0">
                  <a:buNone/>
                </a:pPr>
                <a:r>
                  <a:rPr lang="nl-BE" dirty="0"/>
                  <a:t>Cada elemento do vetor gradiente é dado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e>
                          </m:nary>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oMath>
                  </m:oMathPara>
                </a14:m>
                <a:endParaRPr lang="pt-BR"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num>
                            <m:den>
                              <m:r>
                                <a:rPr lang="pt-BR" i="1"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e>
                      </m:nary>
                    </m:oMath>
                  </m:oMathPara>
                </a14:m>
                <a:endParaRPr lang="pt-BR"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a:p>
            </p:txBody>
          </p:sp>
        </mc:Choice>
        <mc:Fallback xmlns="">
          <p:sp>
            <p:nvSpPr>
              <p:cNvPr id="3" name="Espaço Reservado para Conteúdo 2">
                <a:extLst>
                  <a:ext uri="{FF2B5EF4-FFF2-40B4-BE49-F238E27FC236}">
                    <a16:creationId xmlns:a16="http://schemas.microsoft.com/office/drawing/2014/main" id="{ADCE1316-F3CC-42AC-6492-E55A9803B437}"/>
                  </a:ext>
                </a:extLst>
              </p:cNvPr>
              <p:cNvSpPr>
                <a:spLocks noGrp="1" noRot="1" noChangeAspect="1" noMove="1" noResize="1" noEditPoints="1" noAdjustHandles="1" noChangeArrowheads="1" noChangeShapeType="1" noTextEdit="1"/>
              </p:cNvSpPr>
              <p:nvPr>
                <p:ph idx="1"/>
              </p:nvPr>
            </p:nvSpPr>
            <p:spPr>
              <a:xfrm>
                <a:off x="838199" y="1825624"/>
                <a:ext cx="11179629" cy="5032375"/>
              </a:xfrm>
              <a:blipFill>
                <a:blip r:embed="rId3"/>
                <a:stretch>
                  <a:fillRect l="-1091" t="-1937"/>
                </a:stretch>
              </a:blipFill>
            </p:spPr>
            <p:txBody>
              <a:bodyPr/>
              <a:lstStyle/>
              <a:p>
                <a:r>
                  <a:rPr lang="pt-BR">
                    <a:noFill/>
                  </a:rPr>
                  <a:t> </a:t>
                </a:r>
              </a:p>
            </p:txBody>
          </p:sp>
        </mc:Fallback>
      </mc:AlternateContent>
      <p:sp>
        <p:nvSpPr>
          <p:cNvPr id="4" name="TextBox 10">
            <a:extLst>
              <a:ext uri="{FF2B5EF4-FFF2-40B4-BE49-F238E27FC236}">
                <a16:creationId xmlns:a16="http://schemas.microsoft.com/office/drawing/2014/main" id="{EE297FAA-581F-DF70-2FEA-7127C0A04C23}"/>
              </a:ext>
            </a:extLst>
          </p:cNvPr>
          <p:cNvSpPr txBox="1"/>
          <p:nvPr/>
        </p:nvSpPr>
        <p:spPr>
          <a:xfrm>
            <a:off x="4915429" y="4041729"/>
            <a:ext cx="1383594" cy="600164"/>
          </a:xfrm>
          <a:prstGeom prst="rect">
            <a:avLst/>
          </a:prstGeom>
          <a:noFill/>
        </p:spPr>
        <p:txBody>
          <a:bodyPr wrap="square" rtlCol="0">
            <a:spAutoFit/>
          </a:bodyPr>
          <a:lstStyle/>
          <a:p>
            <a:pPr algn="ctr"/>
            <a:r>
              <a:rPr lang="pt-BR" sz="1100" dirty="0"/>
              <a:t>Operação da derivada parcial é distributiva.</a:t>
            </a:r>
          </a:p>
        </p:txBody>
      </p:sp>
      <p:cxnSp>
        <p:nvCxnSpPr>
          <p:cNvPr id="5" name="Straight Arrow Connector 11">
            <a:extLst>
              <a:ext uri="{FF2B5EF4-FFF2-40B4-BE49-F238E27FC236}">
                <a16:creationId xmlns:a16="http://schemas.microsoft.com/office/drawing/2014/main" id="{72521256-C5A9-F889-882C-9B0865174322}"/>
              </a:ext>
            </a:extLst>
          </p:cNvPr>
          <p:cNvCxnSpPr>
            <a:cxnSpLocks/>
          </p:cNvCxnSpPr>
          <p:nvPr/>
        </p:nvCxnSpPr>
        <p:spPr>
          <a:xfrm flipH="1" flipV="1">
            <a:off x="4732774" y="3684115"/>
            <a:ext cx="371789" cy="53619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473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3F10E-6CE8-F5B4-77B2-6ECA4B60D451}"/>
              </a:ext>
            </a:extLst>
          </p:cNvPr>
          <p:cNvSpPr>
            <a:spLocks noGrp="1"/>
          </p:cNvSpPr>
          <p:nvPr>
            <p:ph type="title"/>
          </p:nvPr>
        </p:nvSpPr>
        <p:spPr/>
        <p:txBody>
          <a:bodyPr/>
          <a:lstStyle/>
          <a:p>
            <a:r>
              <a:rPr lang="pt-BR" dirty="0"/>
              <a:t>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F555B0D-6D08-0865-C39E-A6D2FD651EE5}"/>
                  </a:ext>
                </a:extLst>
              </p:cNvPr>
              <p:cNvSpPr>
                <a:spLocks noGrp="1"/>
              </p:cNvSpPr>
              <p:nvPr>
                <p:ph idx="1"/>
              </p:nvPr>
            </p:nvSpPr>
            <p:spPr>
              <a:xfrm>
                <a:off x="838201" y="1825624"/>
                <a:ext cx="11179628" cy="5032376"/>
              </a:xfrm>
            </p:spPr>
            <p:txBody>
              <a:bodyPr>
                <a:normAutofit/>
              </a:bodyPr>
              <a:lstStyle/>
              <a:p>
                <a:r>
                  <a:rPr lang="pt-BR" dirty="0"/>
                  <a:t>O </a:t>
                </a:r>
                <a:r>
                  <a:rPr lang="pt-BR" b="1" i="1" dirty="0"/>
                  <a:t>vetor</a:t>
                </a:r>
                <a:r>
                  <a:rPr lang="pt-BR" dirty="0"/>
                  <a:t> </a:t>
                </a:r>
                <a:r>
                  <a:rPr lang="pt-BR" b="1" i="1" dirty="0"/>
                  <a:t>gradiente</a:t>
                </a:r>
                <a:r>
                  <a:rPr lang="pt-BR" dirty="0"/>
                  <a:t> de uma função com </a:t>
                </a:r>
                <a14:m>
                  <m:oMath xmlns:m="http://schemas.openxmlformats.org/officeDocument/2006/math">
                    <m:r>
                      <a:rPr lang="pt-BR" i="1">
                        <a:latin typeface="Cambria Math" panose="02040503050406030204" pitchFamily="18" charset="0"/>
                      </a:rPr>
                      <m:t>𝐾</m:t>
                    </m:r>
                  </m:oMath>
                </a14:m>
                <a:r>
                  <a:rPr lang="pt-BR" dirty="0"/>
                  <a:t> argumentos,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definido pela </a:t>
                </a:r>
                <a:r>
                  <a:rPr lang="pt-BR" b="1" i="1" dirty="0">
                    <a:solidFill>
                      <a:srgbClr val="00B050"/>
                    </a:solidFill>
                  </a:rPr>
                  <a:t>derivada parcial em relação a cada um de seus argumentos</a:t>
                </a:r>
                <a:r>
                  <a:rPr lang="pt-BR" b="1" dirty="0">
                    <a:solidFill>
                      <a:srgbClr val="00B050"/>
                    </a:solidFill>
                  </a:rPr>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m:t>
                    </m:r>
                    <m:r>
                      <a:rPr lang="pt-BR" i="1">
                        <a:latin typeface="Cambria Math" panose="02040503050406030204" pitchFamily="18" charset="0"/>
                      </a:rPr>
                      <m:t>𝐾</m:t>
                    </m:r>
                    <m:r>
                      <a:rPr lang="pt-BR" b="0" i="0" smtClean="0">
                        <a:latin typeface="Cambria Math" panose="02040503050406030204" pitchFamily="18" charset="0"/>
                      </a:rPr>
                      <m:t>:</m:t>
                    </m:r>
                  </m:oMath>
                </a14:m>
                <a:endParaRPr lang="pt-BR"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𝑓</m:t>
                      </m:r>
                      <m:d>
                        <m:dPr>
                          <m:ctrlPr>
                            <a:rPr lang="pt-BR" sz="2600" i="1">
                              <a:latin typeface="Cambria Math" panose="02040503050406030204" pitchFamily="18" charset="0"/>
                              <a:ea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b="0" i="1" smtClean="0">
                                  <a:latin typeface="Cambria Math" panose="02040503050406030204" pitchFamily="18" charset="0"/>
                                </a:rPr>
                                <m:t>1</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b="0" i="1" smtClean="0">
                                  <a:latin typeface="Cambria Math" panose="02040503050406030204" pitchFamily="18" charset="0"/>
                                </a:rPr>
                                <m:t>2</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i="1">
                                  <a:latin typeface="Cambria Math" panose="02040503050406030204" pitchFamily="18" charset="0"/>
                                </a:rPr>
                                <m:t>𝐾</m:t>
                              </m:r>
                            </m:sub>
                          </m:sSub>
                        </m:e>
                      </m:d>
                      <m:r>
                        <a:rPr lang="pt-BR" sz="2600" b="0" i="1" smtClean="0">
                          <a:latin typeface="Cambria Math" panose="02040503050406030204" pitchFamily="18" charset="0"/>
                        </a:rPr>
                        <m:t> </m:t>
                      </m:r>
                      <m:r>
                        <a:rPr lang="pt-BR" sz="2600" i="1">
                          <a:latin typeface="Cambria Math" panose="02040503050406030204" pitchFamily="18" charset="0"/>
                          <a:ea typeface="Cambria Math" panose="02040503050406030204" pitchFamily="18" charset="0"/>
                        </a:rPr>
                        <m:t>=</m:t>
                      </m:r>
                      <m:sSup>
                        <m:sSupPr>
                          <m:ctrlPr>
                            <a:rPr lang="pt-BR" sz="2600" i="1">
                              <a:latin typeface="Cambria Math" panose="02040503050406030204" pitchFamily="18" charset="0"/>
                              <a:ea typeface="Cambria Math" panose="02040503050406030204" pitchFamily="18" charset="0"/>
                            </a:rPr>
                          </m:ctrlPr>
                        </m:sSupPr>
                        <m:e>
                          <m:d>
                            <m:dPr>
                              <m:begChr m:val="["/>
                              <m:endChr m:val="]"/>
                              <m:ctrlPr>
                                <a:rPr lang="pt-BR" sz="2600" i="1">
                                  <a:latin typeface="Cambria Math" panose="02040503050406030204" pitchFamily="18" charset="0"/>
                                  <a:ea typeface="Cambria Math" panose="02040503050406030204" pitchFamily="18" charset="0"/>
                                </a:rPr>
                              </m:ctrlPr>
                            </m:dPr>
                            <m:e>
                              <m:m>
                                <m:mPr>
                                  <m:mcs>
                                    <m:mc>
                                      <m:mcPr>
                                        <m:count m:val="3"/>
                                        <m:mcJc m:val="center"/>
                                      </m:mcPr>
                                    </m:mc>
                                  </m:mcs>
                                  <m:ctrlPr>
                                    <a:rPr lang="pt-BR" sz="2600" i="1">
                                      <a:latin typeface="Cambria Math" panose="02040503050406030204" pitchFamily="18" charset="0"/>
                                      <a:ea typeface="Cambria Math" panose="02040503050406030204" pitchFamily="18" charset="0"/>
                                    </a:rPr>
                                  </m:ctrlPr>
                                </m:mPr>
                                <m:mr>
                                  <m:e>
                                    <m:m>
                                      <m:mPr>
                                        <m:mcs>
                                          <m:mc>
                                            <m:mcPr>
                                              <m:count m:val="2"/>
                                              <m:mcJc m:val="center"/>
                                            </m:mcPr>
                                          </m:mc>
                                        </m:mcs>
                                        <m:ctrlPr>
                                          <a:rPr lang="pt-BR" sz="2600" i="1">
                                            <a:latin typeface="Cambria Math" panose="02040503050406030204" pitchFamily="18" charset="0"/>
                                            <a:ea typeface="Cambria Math" panose="02040503050406030204" pitchFamily="18" charset="0"/>
                                          </a:rPr>
                                        </m:ctrlPr>
                                      </m:mPr>
                                      <m:mr>
                                        <m:e>
                                          <m:f>
                                            <m:fPr>
                                              <m:ctrlPr>
                                                <a:rPr lang="pt-BR" sz="2600" i="1">
                                                  <a:latin typeface="Cambria Math" panose="02040503050406030204" pitchFamily="18" charset="0"/>
                                                  <a:ea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𝑓</m:t>
                                              </m:r>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b="0" i="1" smtClean="0">
                                                      <a:latin typeface="Cambria Math" panose="02040503050406030204" pitchFamily="18" charset="0"/>
                                                    </a:rPr>
                                                    <m:t>1</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b="0" i="1" smtClean="0">
                                                      <a:latin typeface="Cambria Math" panose="02040503050406030204" pitchFamily="18" charset="0"/>
                                                    </a:rPr>
                                                    <m:t>2</m:t>
                                                  </m:r>
                                                </m:sub>
                                              </m:sSub>
                                              <m:r>
                                                <a:rPr lang="pt-BR" sz="2600" i="1">
                                                  <a:latin typeface="Cambria Math" panose="02040503050406030204" pitchFamily="18" charset="0"/>
                                                </a:rPr>
                                                <m:t>,</m:t>
                                              </m:r>
                                              <m:r>
                                                <a:rPr lang="pt-BR" sz="2600" b="0" i="1" smtClean="0">
                                                  <a:latin typeface="Cambria Math" panose="02040503050406030204" pitchFamily="18" charset="0"/>
                                                </a:rPr>
                                                <m:t>  </m:t>
                                              </m:r>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i="1">
                                                      <a:latin typeface="Cambria Math" panose="02040503050406030204" pitchFamily="18" charset="0"/>
                                                    </a:rPr>
                                                    <m:t>𝐾</m:t>
                                                  </m:r>
                                                </m:sub>
                                              </m:sSub>
                                              <m:r>
                                                <a:rPr lang="pt-BR" sz="2600" i="1">
                                                  <a:latin typeface="Cambria Math" panose="02040503050406030204" pitchFamily="18" charset="0"/>
                                                  <a:ea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sSub>
                                                <m:sSubPr>
                                                  <m:ctrlPr>
                                                    <a:rPr lang="pt-BR" sz="2600" i="1" smtClean="0">
                                                      <a:latin typeface="Cambria Math" panose="02040503050406030204" pitchFamily="18" charset="0"/>
                                                      <a:ea typeface="Cambria Math" panose="02040503050406030204" pitchFamily="18" charset="0"/>
                                                    </a:rPr>
                                                  </m:ctrlPr>
                                                </m:sSubPr>
                                                <m:e>
                                                  <m:r>
                                                    <a:rPr lang="pt-BR" sz="2600" i="1">
                                                      <a:latin typeface="Cambria Math" panose="02040503050406030204" pitchFamily="18" charset="0"/>
                                                      <a:ea typeface="Cambria Math" panose="02040503050406030204" pitchFamily="18" charset="0"/>
                                                    </a:rPr>
                                                    <m:t>𝑥</m:t>
                                                  </m:r>
                                                </m:e>
                                                <m:sub>
                                                  <m:r>
                                                    <a:rPr lang="pt-BR" sz="2600" b="0" i="1" smtClean="0">
                                                      <a:latin typeface="Cambria Math" panose="02040503050406030204" pitchFamily="18" charset="0"/>
                                                      <a:ea typeface="Cambria Math" panose="02040503050406030204" pitchFamily="18" charset="0"/>
                                                    </a:rPr>
                                                    <m:t>1</m:t>
                                                  </m:r>
                                                </m:sub>
                                              </m:sSub>
                                            </m:den>
                                          </m:f>
                                        </m:e>
                                        <m:e>
                                          <m:f>
                                            <m:fPr>
                                              <m:ctrlPr>
                                                <a:rPr lang="pt-BR" sz="2600" i="1">
                                                  <a:latin typeface="Cambria Math" panose="02040503050406030204" pitchFamily="18" charset="0"/>
                                                  <a:ea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𝑓</m:t>
                                              </m:r>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b="0" i="1" smtClean="0">
                                                      <a:latin typeface="Cambria Math" panose="02040503050406030204" pitchFamily="18" charset="0"/>
                                                    </a:rPr>
                                                    <m:t>1</m:t>
                                                  </m:r>
                                                </m:sub>
                                              </m:sSub>
                                              <m:r>
                                                <a:rPr lang="pt-BR" sz="2600" i="1">
                                                  <a:latin typeface="Cambria Math" panose="02040503050406030204" pitchFamily="18" charset="0"/>
                                                </a:rPr>
                                                <m:t>,</m:t>
                                              </m:r>
                                              <m:r>
                                                <a:rPr lang="pt-BR" sz="2600" b="0" i="1" smtClean="0">
                                                  <a:latin typeface="Cambria Math" panose="02040503050406030204" pitchFamily="18" charset="0"/>
                                                </a:rPr>
                                                <m:t>  </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b="0" i="1" smtClean="0">
                                                      <a:latin typeface="Cambria Math" panose="02040503050406030204" pitchFamily="18" charset="0"/>
                                                    </a:rPr>
                                                    <m:t>2</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i="1">
                                                      <a:latin typeface="Cambria Math" panose="02040503050406030204" pitchFamily="18" charset="0"/>
                                                    </a:rPr>
                                                    <m:t>𝐾</m:t>
                                                  </m:r>
                                                </m:sub>
                                              </m:sSub>
                                              <m:r>
                                                <a:rPr lang="pt-BR" sz="2600" i="1">
                                                  <a:latin typeface="Cambria Math" panose="02040503050406030204" pitchFamily="18" charset="0"/>
                                                  <a:ea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ea typeface="Cambria Math" panose="02040503050406030204" pitchFamily="18" charset="0"/>
                                                    </a:rPr>
                                                  </m:ctrlPr>
                                                </m:sSubPr>
                                                <m:e>
                                                  <m:r>
                                                    <a:rPr lang="pt-BR" sz="2600" i="1">
                                                      <a:latin typeface="Cambria Math" panose="02040503050406030204" pitchFamily="18" charset="0"/>
                                                      <a:ea typeface="Cambria Math" panose="02040503050406030204" pitchFamily="18" charset="0"/>
                                                    </a:rPr>
                                                    <m:t>𝑥</m:t>
                                                  </m:r>
                                                </m:e>
                                                <m:sub>
                                                  <m:r>
                                                    <a:rPr lang="pt-BR" sz="2600" b="0" i="1" smtClean="0">
                                                      <a:latin typeface="Cambria Math" panose="02040503050406030204" pitchFamily="18" charset="0"/>
                                                      <a:ea typeface="Cambria Math" panose="02040503050406030204" pitchFamily="18" charset="0"/>
                                                    </a:rPr>
                                                    <m:t>2</m:t>
                                                  </m:r>
                                                </m:sub>
                                              </m:sSub>
                                            </m:den>
                                          </m:f>
                                        </m:e>
                                      </m:mr>
                                    </m:m>
                                  </m:e>
                                  <m:e>
                                    <m:r>
                                      <a:rPr lang="pt-BR" sz="2600" i="1">
                                        <a:latin typeface="Cambria Math" panose="02040503050406030204" pitchFamily="18" charset="0"/>
                                        <a:ea typeface="Cambria Math" panose="02040503050406030204" pitchFamily="18" charset="0"/>
                                      </a:rPr>
                                      <m:t>…</m:t>
                                    </m:r>
                                  </m:e>
                                  <m:e>
                                    <m:f>
                                      <m:fPr>
                                        <m:ctrlPr>
                                          <a:rPr lang="pt-BR" sz="2600" i="1">
                                            <a:latin typeface="Cambria Math" panose="02040503050406030204" pitchFamily="18" charset="0"/>
                                            <a:ea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𝑓</m:t>
                                        </m:r>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b="0" i="1" smtClean="0">
                                                <a:latin typeface="Cambria Math" panose="02040503050406030204" pitchFamily="18" charset="0"/>
                                              </a:rPr>
                                              <m:t>1</m:t>
                                            </m:r>
                                          </m:sub>
                                        </m:sSub>
                                        <m:r>
                                          <a:rPr lang="pt-BR" sz="2600" i="1">
                                            <a:latin typeface="Cambria Math" panose="02040503050406030204" pitchFamily="18" charset="0"/>
                                          </a:rPr>
                                          <m:t>,</m:t>
                                        </m:r>
                                        <m:r>
                                          <a:rPr lang="pt-BR" sz="2600" b="0" i="1" smtClean="0">
                                            <a:latin typeface="Cambria Math" panose="02040503050406030204" pitchFamily="18" charset="0"/>
                                          </a:rPr>
                                          <m:t> </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b="0" i="1" smtClean="0">
                                                <a:latin typeface="Cambria Math" panose="02040503050406030204" pitchFamily="18" charset="0"/>
                                              </a:rPr>
                                              <m:t>2</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i="1">
                                                <a:latin typeface="Cambria Math" panose="02040503050406030204" pitchFamily="18" charset="0"/>
                                              </a:rPr>
                                              <m:t>𝐾</m:t>
                                            </m:r>
                                          </m:sub>
                                        </m:sSub>
                                        <m:r>
                                          <a:rPr lang="pt-BR" sz="2600" i="1">
                                            <a:latin typeface="Cambria Math" panose="02040503050406030204" pitchFamily="18" charset="0"/>
                                            <a:ea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ea typeface="Cambria Math" panose="02040503050406030204" pitchFamily="18" charset="0"/>
                                              </a:rPr>
                                            </m:ctrlPr>
                                          </m:sSubPr>
                                          <m:e>
                                            <m:r>
                                              <a:rPr lang="pt-BR" sz="2600" i="1">
                                                <a:latin typeface="Cambria Math" panose="02040503050406030204" pitchFamily="18" charset="0"/>
                                                <a:ea typeface="Cambria Math" panose="02040503050406030204" pitchFamily="18" charset="0"/>
                                              </a:rPr>
                                              <m:t>𝑥</m:t>
                                            </m:r>
                                          </m:e>
                                          <m:sub>
                                            <m:r>
                                              <a:rPr lang="pt-BR" sz="2600" i="1">
                                                <a:latin typeface="Cambria Math" panose="02040503050406030204" pitchFamily="18" charset="0"/>
                                                <a:ea typeface="Cambria Math" panose="02040503050406030204" pitchFamily="18" charset="0"/>
                                              </a:rPr>
                                              <m:t>𝐾</m:t>
                                            </m:r>
                                          </m:sub>
                                        </m:sSub>
                                      </m:den>
                                    </m:f>
                                  </m:e>
                                </m:mr>
                              </m:m>
                            </m:e>
                          </m:d>
                        </m:e>
                        <m:sup>
                          <m:r>
                            <a:rPr lang="pt-BR" sz="2600" i="1">
                              <a:latin typeface="Cambria Math" panose="02040503050406030204" pitchFamily="18" charset="0"/>
                              <a:ea typeface="Cambria Math" panose="02040503050406030204" pitchFamily="18" charset="0"/>
                            </a:rPr>
                            <m:t>𝑇</m:t>
                          </m:r>
                        </m:sup>
                      </m:sSup>
                      <m:r>
                        <a:rPr lang="pt-BR" sz="2600" b="0" i="1" smtClean="0">
                          <a:latin typeface="Cambria Math" panose="02040503050406030204" pitchFamily="18" charset="0"/>
                          <a:ea typeface="Cambria Math" panose="02040503050406030204" pitchFamily="18" charset="0"/>
                        </a:rPr>
                        <m:t>.</m:t>
                      </m:r>
                    </m:oMath>
                  </m:oMathPara>
                </a14:m>
                <a:endParaRPr lang="pt-BR" dirty="0"/>
              </a:p>
              <a:p>
                <a:r>
                  <a:rPr lang="pt-BR" dirty="0"/>
                  <a:t>Notem que o vetor gradiente é representado pelo símbolo </a:t>
                </a:r>
                <a:r>
                  <a:rPr lang="pt-BR" i="1" dirty="0" err="1"/>
                  <a:t>Nabla</a:t>
                </a:r>
                <a:r>
                  <a:rPr lang="pt-BR" dirty="0"/>
                  <a:t>, </a:t>
                </a:r>
                <a14:m>
                  <m:oMath xmlns:m="http://schemas.openxmlformats.org/officeDocument/2006/math">
                    <m:r>
                      <a:rPr lang="pt-BR" sz="2800" i="1" smtClean="0">
                        <a:latin typeface="Cambria Math" panose="02040503050406030204" pitchFamily="18" charset="0"/>
                        <a:ea typeface="Cambria Math" panose="02040503050406030204" pitchFamily="18" charset="0"/>
                      </a:rPr>
                      <m:t>𝛻</m:t>
                    </m:r>
                  </m:oMath>
                </a14:m>
                <a:r>
                  <a:rPr lang="pt-BR" dirty="0"/>
                  <a:t>, e é definido como um </a:t>
                </a:r>
                <a:r>
                  <a:rPr lang="pt-BR" b="1" i="1" dirty="0">
                    <a:solidFill>
                      <a:srgbClr val="00B050"/>
                    </a:solidFill>
                  </a:rPr>
                  <a:t>vetor coluna</a:t>
                </a:r>
                <a:r>
                  <a:rPr lang="pt-BR" dirty="0"/>
                  <a:t>, com número de elementos igual ao número de argumentos da função.</a:t>
                </a:r>
              </a:p>
              <a:p>
                <a:r>
                  <a:rPr lang="pt-BR" b="1" dirty="0"/>
                  <a:t>OBS</a:t>
                </a:r>
                <a:r>
                  <a:rPr lang="pt-BR" dirty="0"/>
                  <a:t>.: Na sequência, sem perda de generalidade, nós vamos assumir uma função com apenas um argumento, </a:t>
                </a:r>
                <a14:m>
                  <m:oMath xmlns:m="http://schemas.openxmlformats.org/officeDocument/2006/math">
                    <m:r>
                      <a:rPr lang="pt-BR" i="1" smtClean="0">
                        <a:latin typeface="Cambria Math" panose="02040503050406030204" pitchFamily="18" charset="0"/>
                      </a:rPr>
                      <m:t>𝑓</m:t>
                    </m:r>
                    <m:d>
                      <m:dPr>
                        <m:ctrlPr>
                          <a:rPr lang="pt-BR" i="1" smtClean="0">
                            <a:latin typeface="Cambria Math" panose="02040503050406030204" pitchFamily="18" charset="0"/>
                          </a:rPr>
                        </m:ctrlPr>
                      </m:dPr>
                      <m:e>
                        <m:r>
                          <a:rPr lang="pt-BR" i="1" smtClean="0">
                            <a:latin typeface="Cambria Math" panose="02040503050406030204" pitchFamily="18" charset="0"/>
                          </a:rPr>
                          <m:t>𝑥</m:t>
                        </m:r>
                      </m:e>
                    </m:d>
                    <m:r>
                      <a:rPr lang="pt-BR" b="0" i="0" smtClean="0">
                        <a:latin typeface="Cambria Math" panose="02040503050406030204" pitchFamily="18" charset="0"/>
                      </a:rPr>
                      <m:t>.</m:t>
                    </m:r>
                  </m:oMath>
                </a14:m>
                <a:endParaRPr lang="pt-BR" dirty="0"/>
              </a:p>
            </p:txBody>
          </p:sp>
        </mc:Choice>
        <mc:Fallback xmlns="">
          <p:sp>
            <p:nvSpPr>
              <p:cNvPr id="3" name="Espaço Reservado para Conteúdo 2">
                <a:extLst>
                  <a:ext uri="{FF2B5EF4-FFF2-40B4-BE49-F238E27FC236}">
                    <a16:creationId xmlns:a16="http://schemas.microsoft.com/office/drawing/2014/main" id="{1F555B0D-6D08-0865-C39E-A6D2FD651EE5}"/>
                  </a:ext>
                </a:extLst>
              </p:cNvPr>
              <p:cNvSpPr>
                <a:spLocks noGrp="1" noRot="1" noChangeAspect="1" noMove="1" noResize="1" noEditPoints="1" noAdjustHandles="1" noChangeArrowheads="1" noChangeShapeType="1" noTextEdit="1"/>
              </p:cNvSpPr>
              <p:nvPr>
                <p:ph idx="1"/>
              </p:nvPr>
            </p:nvSpPr>
            <p:spPr>
              <a:xfrm>
                <a:off x="838201" y="1825624"/>
                <a:ext cx="11179628" cy="5032376"/>
              </a:xfrm>
              <a:blipFill>
                <a:blip r:embed="rId3"/>
                <a:stretch>
                  <a:fillRect l="-982" t="-1937" r="-600"/>
                </a:stretch>
              </a:blipFill>
            </p:spPr>
            <p:txBody>
              <a:bodyPr/>
              <a:lstStyle/>
              <a:p>
                <a:r>
                  <a:rPr lang="pt-BR">
                    <a:noFill/>
                  </a:rPr>
                  <a:t> </a:t>
                </a:r>
              </a:p>
            </p:txBody>
          </p:sp>
        </mc:Fallback>
      </mc:AlternateContent>
    </p:spTree>
    <p:extLst>
      <p:ext uri="{BB962C8B-B14F-4D97-AF65-F5344CB8AC3E}">
        <p14:creationId xmlns:p14="http://schemas.microsoft.com/office/powerpoint/2010/main" val="1313277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Agrupar 35">
            <a:extLst>
              <a:ext uri="{FF2B5EF4-FFF2-40B4-BE49-F238E27FC236}">
                <a16:creationId xmlns:a16="http://schemas.microsoft.com/office/drawing/2014/main" id="{FF5B73EB-D534-908A-A565-DE6D5A151BA6}"/>
              </a:ext>
            </a:extLst>
          </p:cNvPr>
          <p:cNvGrpSpPr/>
          <p:nvPr/>
        </p:nvGrpSpPr>
        <p:grpSpPr>
          <a:xfrm>
            <a:off x="2557851" y="1849057"/>
            <a:ext cx="5128513" cy="4788675"/>
            <a:chOff x="2557851" y="1849057"/>
            <a:chExt cx="5128513" cy="4788675"/>
          </a:xfrm>
        </p:grpSpPr>
        <p:grpSp>
          <p:nvGrpSpPr>
            <p:cNvPr id="30" name="Agrupar 29">
              <a:extLst>
                <a:ext uri="{FF2B5EF4-FFF2-40B4-BE49-F238E27FC236}">
                  <a16:creationId xmlns:a16="http://schemas.microsoft.com/office/drawing/2014/main" id="{4B31B99E-D78E-4235-31E0-5E261D83058B}"/>
                </a:ext>
              </a:extLst>
            </p:cNvPr>
            <p:cNvGrpSpPr/>
            <p:nvPr/>
          </p:nvGrpSpPr>
          <p:grpSpPr>
            <a:xfrm>
              <a:off x="2557851" y="1849057"/>
              <a:ext cx="5128513" cy="4788675"/>
              <a:chOff x="2557851" y="1849057"/>
              <a:chExt cx="5128513" cy="4788675"/>
            </a:xfrm>
          </p:grpSpPr>
          <p:cxnSp>
            <p:nvCxnSpPr>
              <p:cNvPr id="28" name="Conector reto 27">
                <a:extLst>
                  <a:ext uri="{FF2B5EF4-FFF2-40B4-BE49-F238E27FC236}">
                    <a16:creationId xmlns:a16="http://schemas.microsoft.com/office/drawing/2014/main" id="{E3E39E0A-8C56-E3B3-8ECE-6E3071EEF2A4}"/>
                  </a:ext>
                </a:extLst>
              </p:cNvPr>
              <p:cNvCxnSpPr>
                <a:cxnSpLocks/>
              </p:cNvCxnSpPr>
              <p:nvPr/>
            </p:nvCxnSpPr>
            <p:spPr>
              <a:xfrm flipV="1">
                <a:off x="3934885" y="2384497"/>
                <a:ext cx="955778" cy="14854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Conector reto 6">
                <a:extLst>
                  <a:ext uri="{FF2B5EF4-FFF2-40B4-BE49-F238E27FC236}">
                    <a16:creationId xmlns:a16="http://schemas.microsoft.com/office/drawing/2014/main" id="{63110A15-1369-D226-8428-C3E17DE2CCC0}"/>
                  </a:ext>
                </a:extLst>
              </p:cNvPr>
              <p:cNvCxnSpPr/>
              <p:nvPr/>
            </p:nvCxnSpPr>
            <p:spPr>
              <a:xfrm>
                <a:off x="4395736" y="3184721"/>
                <a:ext cx="0" cy="756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 name="Group 3">
                <a:extLst>
                  <a:ext uri="{FF2B5EF4-FFF2-40B4-BE49-F238E27FC236}">
                    <a16:creationId xmlns:a16="http://schemas.microsoft.com/office/drawing/2014/main" id="{45643FC4-024A-9D9C-6F14-D57B74DE287E}"/>
                  </a:ext>
                </a:extLst>
              </p:cNvPr>
              <p:cNvGrpSpPr/>
              <p:nvPr/>
            </p:nvGrpSpPr>
            <p:grpSpPr>
              <a:xfrm>
                <a:off x="3241169" y="1849057"/>
                <a:ext cx="4445195" cy="4788675"/>
                <a:chOff x="5592784" y="3280305"/>
                <a:chExt cx="4445195" cy="4788675"/>
              </a:xfrm>
            </p:grpSpPr>
            <p:grpSp>
              <p:nvGrpSpPr>
                <p:cNvPr id="18" name="Group 4">
                  <a:extLst>
                    <a:ext uri="{FF2B5EF4-FFF2-40B4-BE49-F238E27FC236}">
                      <a16:creationId xmlns:a16="http://schemas.microsoft.com/office/drawing/2014/main" id="{BD083BC0-98EF-0A5F-57CC-EEB73C4C7EEE}"/>
                    </a:ext>
                  </a:extLst>
                </p:cNvPr>
                <p:cNvGrpSpPr/>
                <p:nvPr/>
              </p:nvGrpSpPr>
              <p:grpSpPr>
                <a:xfrm>
                  <a:off x="6299200" y="4001293"/>
                  <a:ext cx="2806700" cy="4067687"/>
                  <a:chOff x="6299200" y="4001293"/>
                  <a:chExt cx="2806700" cy="4067687"/>
                </a:xfrm>
              </p:grpSpPr>
              <p:grpSp>
                <p:nvGrpSpPr>
                  <p:cNvPr id="23" name="Group 9">
                    <a:extLst>
                      <a:ext uri="{FF2B5EF4-FFF2-40B4-BE49-F238E27FC236}">
                        <a16:creationId xmlns:a16="http://schemas.microsoft.com/office/drawing/2014/main" id="{63CCA800-8129-5C3A-BD1B-367E6752C373}"/>
                      </a:ext>
                    </a:extLst>
                  </p:cNvPr>
                  <p:cNvGrpSpPr/>
                  <p:nvPr/>
                </p:nvGrpSpPr>
                <p:grpSpPr>
                  <a:xfrm>
                    <a:off x="6299200" y="4001293"/>
                    <a:ext cx="2806700" cy="4067687"/>
                    <a:chOff x="5943600" y="2032000"/>
                    <a:chExt cx="2806700" cy="4067687"/>
                  </a:xfrm>
                </p:grpSpPr>
                <p:sp>
                  <p:nvSpPr>
                    <p:cNvPr id="25" name="Oval 19">
                      <a:extLst>
                        <a:ext uri="{FF2B5EF4-FFF2-40B4-BE49-F238E27FC236}">
                          <a16:creationId xmlns:a16="http://schemas.microsoft.com/office/drawing/2014/main" id="{1327A4BE-15FE-B579-7FE0-81AD416F1AFD}"/>
                        </a:ext>
                      </a:extLst>
                    </p:cNvPr>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Rectangle 20">
                      <a:extLst>
                        <a:ext uri="{FF2B5EF4-FFF2-40B4-BE49-F238E27FC236}">
                          <a16:creationId xmlns:a16="http://schemas.microsoft.com/office/drawing/2014/main" id="{E06D2782-4799-198D-0FF1-93BB9FDE7026}"/>
                        </a:ext>
                      </a:extLst>
                    </p:cNvPr>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4" name="Flowchart: Connector 12">
                    <a:extLst>
                      <a:ext uri="{FF2B5EF4-FFF2-40B4-BE49-F238E27FC236}">
                        <a16:creationId xmlns:a16="http://schemas.microsoft.com/office/drawing/2014/main" id="{34548E73-7FD3-A330-E169-98C97490AFE2}"/>
                      </a:ext>
                    </a:extLst>
                  </p:cNvPr>
                  <p:cNvSpPr/>
                  <p:nvPr/>
                </p:nvSpPr>
                <p:spPr>
                  <a:xfrm>
                    <a:off x="6693351" y="4526911"/>
                    <a:ext cx="108000" cy="108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9" name="Straight Arrow Connector 5">
                  <a:extLst>
                    <a:ext uri="{FF2B5EF4-FFF2-40B4-BE49-F238E27FC236}">
                      <a16:creationId xmlns:a16="http://schemas.microsoft.com/office/drawing/2014/main" id="{EFB31E86-E897-1312-8272-4AEBE75C31C9}"/>
                    </a:ext>
                  </a:extLst>
                </p:cNvPr>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6">
                  <a:extLst>
                    <a:ext uri="{FF2B5EF4-FFF2-40B4-BE49-F238E27FC236}">
                      <a16:creationId xmlns:a16="http://schemas.microsoft.com/office/drawing/2014/main" id="{4A75BAA6-1B98-1366-C0B1-ABBDB48F212E}"/>
                    </a:ext>
                  </a:extLst>
                </p:cNvPr>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7">
                      <a:extLst>
                        <a:ext uri="{FF2B5EF4-FFF2-40B4-BE49-F238E27FC236}">
                          <a16:creationId xmlns:a16="http://schemas.microsoft.com/office/drawing/2014/main" id="{A5625685-309C-EC21-6955-1B7FB8489FF6}"/>
                        </a:ext>
                      </a:extLst>
                    </p:cNvPr>
                    <p:cNvSpPr/>
                    <p:nvPr/>
                  </p:nvSpPr>
                  <p:spPr>
                    <a:xfrm>
                      <a:off x="5592784" y="3280305"/>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21" name="Rectangle 7">
                      <a:extLst>
                        <a:ext uri="{FF2B5EF4-FFF2-40B4-BE49-F238E27FC236}">
                          <a16:creationId xmlns:a16="http://schemas.microsoft.com/office/drawing/2014/main" id="{A5625685-309C-EC21-6955-1B7FB8489FF6}"/>
                        </a:ext>
                      </a:extLst>
                    </p:cNvPr>
                    <p:cNvSpPr>
                      <a:spLocks noRot="1" noChangeAspect="1" noMove="1" noResize="1" noEditPoints="1" noAdjustHandles="1" noChangeArrowheads="1" noChangeShapeType="1" noTextEdit="1"/>
                    </p:cNvSpPr>
                    <p:nvPr/>
                  </p:nvSpPr>
                  <p:spPr>
                    <a:xfrm>
                      <a:off x="5592784" y="3280305"/>
                      <a:ext cx="693716" cy="369332"/>
                    </a:xfrm>
                    <a:prstGeom prst="rect">
                      <a:avLst/>
                    </a:prstGeom>
                    <a:blipFill>
                      <a:blip r:embed="rId2"/>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8">
                      <a:extLst>
                        <a:ext uri="{FF2B5EF4-FFF2-40B4-BE49-F238E27FC236}">
                          <a16:creationId xmlns:a16="http://schemas.microsoft.com/office/drawing/2014/main" id="{161B0DD3-F136-6364-1357-D87AB20C91F9}"/>
                        </a:ext>
                      </a:extLst>
                    </p:cNvPr>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p:cxnSp>
            <p:nvCxnSpPr>
              <p:cNvPr id="9" name="Conector reto 8">
                <a:extLst>
                  <a:ext uri="{FF2B5EF4-FFF2-40B4-BE49-F238E27FC236}">
                    <a16:creationId xmlns:a16="http://schemas.microsoft.com/office/drawing/2014/main" id="{C7640199-8646-03FD-FD8B-5C874E0DA7A6}"/>
                  </a:ext>
                </a:extLst>
              </p:cNvPr>
              <p:cNvCxnSpPr/>
              <p:nvPr/>
            </p:nvCxnSpPr>
            <p:spPr>
              <a:xfrm flipH="1">
                <a:off x="3241736" y="3149663"/>
                <a:ext cx="1152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8">
                    <a:extLst>
                      <a:ext uri="{FF2B5EF4-FFF2-40B4-BE49-F238E27FC236}">
                        <a16:creationId xmlns:a16="http://schemas.microsoft.com/office/drawing/2014/main" id="{F68B3EA5-E817-37DC-1EC7-815544FF5209}"/>
                      </a:ext>
                    </a:extLst>
                  </p:cNvPr>
                  <p:cNvSpPr/>
                  <p:nvPr/>
                </p:nvSpPr>
                <p:spPr>
                  <a:xfrm>
                    <a:off x="4133953" y="3970255"/>
                    <a:ext cx="51956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𝑥</m:t>
                          </m:r>
                          <m:r>
                            <a:rPr lang="pt-BR" sz="1200" b="0" i="1" smtClean="0">
                              <a:latin typeface="Cambria Math" panose="02040503050406030204" pitchFamily="18" charset="0"/>
                            </a:rPr>
                            <m:t>(0)</m:t>
                          </m:r>
                        </m:oMath>
                      </m:oMathPara>
                    </a14:m>
                    <a:endParaRPr lang="nl-BE" sz="1200" dirty="0"/>
                  </a:p>
                </p:txBody>
              </p:sp>
            </mc:Choice>
            <mc:Fallback xmlns="">
              <p:sp>
                <p:nvSpPr>
                  <p:cNvPr id="13" name="Rectangle 8">
                    <a:extLst>
                      <a:ext uri="{FF2B5EF4-FFF2-40B4-BE49-F238E27FC236}">
                        <a16:creationId xmlns:a16="http://schemas.microsoft.com/office/drawing/2014/main" id="{F68B3EA5-E817-37DC-1EC7-815544FF5209}"/>
                      </a:ext>
                    </a:extLst>
                  </p:cNvPr>
                  <p:cNvSpPr>
                    <a:spLocks noRot="1" noChangeAspect="1" noMove="1" noResize="1" noEditPoints="1" noAdjustHandles="1" noChangeArrowheads="1" noChangeShapeType="1" noTextEdit="1"/>
                  </p:cNvSpPr>
                  <p:nvPr/>
                </p:nvSpPr>
                <p:spPr>
                  <a:xfrm>
                    <a:off x="4133953" y="3970255"/>
                    <a:ext cx="519566" cy="276999"/>
                  </a:xfrm>
                  <a:prstGeom prst="rect">
                    <a:avLst/>
                  </a:prstGeom>
                  <a:blipFill>
                    <a:blip r:embed="rId7"/>
                    <a:stretch>
                      <a:fillRect b="-65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ctangle 7">
                    <a:extLst>
                      <a:ext uri="{FF2B5EF4-FFF2-40B4-BE49-F238E27FC236}">
                        <a16:creationId xmlns:a16="http://schemas.microsoft.com/office/drawing/2014/main" id="{D0769E4C-DD9D-ED39-DC62-054979614FEB}"/>
                      </a:ext>
                    </a:extLst>
                  </p:cNvPr>
                  <p:cNvSpPr/>
                  <p:nvPr/>
                </p:nvSpPr>
                <p:spPr>
                  <a:xfrm>
                    <a:off x="2557851" y="3011163"/>
                    <a:ext cx="73674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𝑓</m:t>
                          </m:r>
                          <m:d>
                            <m:dPr>
                              <m:ctrlPr>
                                <a:rPr lang="pt-BR" sz="1200" i="1" smtClean="0">
                                  <a:latin typeface="Cambria Math" panose="02040503050406030204" pitchFamily="18" charset="0"/>
                                </a:rPr>
                              </m:ctrlPr>
                            </m:dPr>
                            <m:e>
                              <m:r>
                                <a:rPr lang="pt-BR" sz="1200" i="1">
                                  <a:latin typeface="Cambria Math" panose="02040503050406030204" pitchFamily="18" charset="0"/>
                                </a:rPr>
                                <m:t>𝑥</m:t>
                              </m:r>
                              <m:r>
                                <a:rPr lang="pt-BR" sz="1200" i="1">
                                  <a:latin typeface="Cambria Math" panose="02040503050406030204" pitchFamily="18" charset="0"/>
                                </a:rPr>
                                <m:t>(0)</m:t>
                              </m:r>
                            </m:e>
                          </m:d>
                        </m:oMath>
                      </m:oMathPara>
                    </a14:m>
                    <a:endParaRPr lang="nl-BE" sz="1200" dirty="0"/>
                  </a:p>
                </p:txBody>
              </p:sp>
            </mc:Choice>
            <mc:Fallback xmlns="">
              <p:sp>
                <p:nvSpPr>
                  <p:cNvPr id="15" name="Rectangle 7">
                    <a:extLst>
                      <a:ext uri="{FF2B5EF4-FFF2-40B4-BE49-F238E27FC236}">
                        <a16:creationId xmlns:a16="http://schemas.microsoft.com/office/drawing/2014/main" id="{D0769E4C-DD9D-ED39-DC62-054979614FEB}"/>
                      </a:ext>
                    </a:extLst>
                  </p:cNvPr>
                  <p:cNvSpPr>
                    <a:spLocks noRot="1" noChangeAspect="1" noMove="1" noResize="1" noEditPoints="1" noAdjustHandles="1" noChangeArrowheads="1" noChangeShapeType="1" noTextEdit="1"/>
                  </p:cNvSpPr>
                  <p:nvPr/>
                </p:nvSpPr>
                <p:spPr>
                  <a:xfrm>
                    <a:off x="2557851" y="3011163"/>
                    <a:ext cx="736740" cy="276999"/>
                  </a:xfrm>
                  <a:prstGeom prst="rect">
                    <a:avLst/>
                  </a:prstGeom>
                  <a:blipFill>
                    <a:blip r:embed="rId8"/>
                    <a:stretch>
                      <a:fillRect b="-8889"/>
                    </a:stretch>
                  </a:blipFill>
                </p:spPr>
                <p:txBody>
                  <a:bodyPr/>
                  <a:lstStyle/>
                  <a:p>
                    <a:r>
                      <a:rPr lang="pt-BR">
                        <a:noFill/>
                      </a:rPr>
                      <a:t> </a:t>
                    </a:r>
                  </a:p>
                </p:txBody>
              </p:sp>
            </mc:Fallback>
          </mc:AlternateContent>
        </p:grpSp>
        <p:sp>
          <p:nvSpPr>
            <p:cNvPr id="31" name="CaixaDeTexto 30">
              <a:extLst>
                <a:ext uri="{FF2B5EF4-FFF2-40B4-BE49-F238E27FC236}">
                  <a16:creationId xmlns:a16="http://schemas.microsoft.com/office/drawing/2014/main" id="{64A4657C-960E-11D0-A7F3-D857EE94806A}"/>
                </a:ext>
              </a:extLst>
            </p:cNvPr>
            <p:cNvSpPr txBox="1"/>
            <p:nvPr/>
          </p:nvSpPr>
          <p:spPr>
            <a:xfrm>
              <a:off x="4331572" y="2146194"/>
              <a:ext cx="1118182" cy="276999"/>
            </a:xfrm>
            <a:prstGeom prst="rect">
              <a:avLst/>
            </a:prstGeom>
            <a:noFill/>
          </p:spPr>
          <p:txBody>
            <a:bodyPr wrap="square" rtlCol="0">
              <a:spAutoFit/>
            </a:bodyPr>
            <a:lstStyle/>
            <a:p>
              <a:pPr algn="ctr"/>
              <a:r>
                <a:rPr lang="pt-BR" sz="1200" dirty="0"/>
                <a:t>reta </a:t>
              </a:r>
              <a:r>
                <a:rPr lang="pt-BR" sz="1100" dirty="0"/>
                <a:t>tangente</a:t>
              </a:r>
              <a:endParaRPr lang="pt-BR" sz="1200" dirty="0"/>
            </a:p>
          </p:txBody>
        </p:sp>
        <p:cxnSp>
          <p:nvCxnSpPr>
            <p:cNvPr id="33" name="Conector de Seta Reta 32">
              <a:extLst>
                <a:ext uri="{FF2B5EF4-FFF2-40B4-BE49-F238E27FC236}">
                  <a16:creationId xmlns:a16="http://schemas.microsoft.com/office/drawing/2014/main" id="{F6EF6F6D-8D74-FA08-87F6-546EA051C046}"/>
                </a:ext>
              </a:extLst>
            </p:cNvPr>
            <p:cNvCxnSpPr>
              <a:cxnSpLocks/>
            </p:cNvCxnSpPr>
            <p:nvPr/>
          </p:nvCxnSpPr>
          <p:spPr>
            <a:xfrm>
              <a:off x="4462889" y="3149663"/>
              <a:ext cx="49692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CaixaDeTexto 34">
              <a:extLst>
                <a:ext uri="{FF2B5EF4-FFF2-40B4-BE49-F238E27FC236}">
                  <a16:creationId xmlns:a16="http://schemas.microsoft.com/office/drawing/2014/main" id="{FC568033-C4DD-8086-39C7-51BAF3389745}"/>
                </a:ext>
              </a:extLst>
            </p:cNvPr>
            <p:cNvSpPr txBox="1"/>
            <p:nvPr/>
          </p:nvSpPr>
          <p:spPr>
            <a:xfrm>
              <a:off x="4887385" y="2927386"/>
              <a:ext cx="1219200" cy="430887"/>
            </a:xfrm>
            <a:prstGeom prst="rect">
              <a:avLst/>
            </a:prstGeom>
            <a:noFill/>
          </p:spPr>
          <p:txBody>
            <a:bodyPr wrap="square" rtlCol="0">
              <a:spAutoFit/>
            </a:bodyPr>
            <a:lstStyle/>
            <a:p>
              <a:pPr algn="ctr"/>
              <a:r>
                <a:rPr lang="pt-BR" sz="1100" dirty="0"/>
                <a:t>direção apontada pelo gradiente</a:t>
              </a:r>
            </a:p>
          </p:txBody>
        </p:sp>
      </p:grpSp>
    </p:spTree>
    <p:extLst>
      <p:ext uri="{BB962C8B-B14F-4D97-AF65-F5344CB8AC3E}">
        <p14:creationId xmlns:p14="http://schemas.microsoft.com/office/powerpoint/2010/main" val="3142609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upo 71"/>
          <p:cNvGrpSpPr/>
          <p:nvPr/>
        </p:nvGrpSpPr>
        <p:grpSpPr>
          <a:xfrm>
            <a:off x="2848579" y="1571592"/>
            <a:ext cx="5159332" cy="4965656"/>
            <a:chOff x="2527032" y="1672076"/>
            <a:chExt cx="5159332" cy="4965656"/>
          </a:xfrm>
        </p:grpSpPr>
        <p:cxnSp>
          <p:nvCxnSpPr>
            <p:cNvPr id="17" name="Conector reto 16"/>
            <p:cNvCxnSpPr/>
            <p:nvPr/>
          </p:nvCxnSpPr>
          <p:spPr>
            <a:xfrm>
              <a:off x="4179935" y="3579404"/>
              <a:ext cx="0" cy="36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215769" y="1672076"/>
              <a:ext cx="4470595" cy="4965656"/>
              <a:chOff x="5567384" y="3103324"/>
              <a:chExt cx="4470595" cy="4965656"/>
            </a:xfrm>
          </p:grpSpPr>
          <p:grpSp>
            <p:nvGrpSpPr>
              <p:cNvPr id="5" name="Group 4"/>
              <p:cNvGrpSpPr/>
              <p:nvPr/>
            </p:nvGrpSpPr>
            <p:grpSpPr>
              <a:xfrm>
                <a:off x="6299200" y="4001293"/>
                <a:ext cx="2806700" cy="4067687"/>
                <a:chOff x="6299200" y="4001293"/>
                <a:chExt cx="2806700" cy="4067687"/>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3" name="Flowchart: Connector 12"/>
                <p:cNvSpPr/>
                <p:nvPr/>
              </p:nvSpPr>
              <p:spPr>
                <a:xfrm>
                  <a:off x="6478144" y="4933774"/>
                  <a:ext cx="108000" cy="108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p:cxnSp>
          <p:nvCxnSpPr>
            <p:cNvPr id="42" name="Conector reto 41"/>
            <p:cNvCxnSpPr/>
            <p:nvPr/>
          </p:nvCxnSpPr>
          <p:spPr>
            <a:xfrm flipH="1">
              <a:off x="3256567" y="3556552"/>
              <a:ext cx="90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Rectangle 8"/>
                <p:cNvSpPr/>
                <p:nvPr/>
              </p:nvSpPr>
              <p:spPr>
                <a:xfrm>
                  <a:off x="3876170" y="4026451"/>
                  <a:ext cx="51956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𝑥</m:t>
                        </m:r>
                        <m:r>
                          <a:rPr lang="pt-BR" sz="1200" b="0" i="1" smtClean="0">
                            <a:latin typeface="Cambria Math" panose="02040503050406030204" pitchFamily="18" charset="0"/>
                          </a:rPr>
                          <m:t>(0)</m:t>
                        </m:r>
                      </m:oMath>
                    </m:oMathPara>
                  </a14:m>
                  <a:endParaRPr lang="nl-BE" sz="1200" dirty="0"/>
                </a:p>
              </p:txBody>
            </p:sp>
          </mc:Choice>
          <mc:Fallback xmlns="">
            <p:sp>
              <p:nvSpPr>
                <p:cNvPr id="60" name="Rectangle 8"/>
                <p:cNvSpPr>
                  <a:spLocks noRot="1" noChangeAspect="1" noMove="1" noResize="1" noEditPoints="1" noAdjustHandles="1" noChangeArrowheads="1" noChangeShapeType="1" noTextEdit="1"/>
                </p:cNvSpPr>
                <p:nvPr/>
              </p:nvSpPr>
              <p:spPr>
                <a:xfrm>
                  <a:off x="3876170" y="4026451"/>
                  <a:ext cx="519566" cy="276999"/>
                </a:xfrm>
                <a:prstGeom prst="rect">
                  <a:avLst/>
                </a:prstGeom>
                <a:blipFill rotWithShape="0">
                  <a:blip r:embed="rId7"/>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Rectangle 7"/>
                <p:cNvSpPr/>
                <p:nvPr/>
              </p:nvSpPr>
              <p:spPr>
                <a:xfrm>
                  <a:off x="2527032" y="3406222"/>
                  <a:ext cx="73674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𝑓</m:t>
                        </m:r>
                        <m:d>
                          <m:dPr>
                            <m:ctrlPr>
                              <a:rPr lang="pt-BR" sz="1200" i="1" smtClean="0">
                                <a:latin typeface="Cambria Math" panose="02040503050406030204" pitchFamily="18" charset="0"/>
                              </a:rPr>
                            </m:ctrlPr>
                          </m:dPr>
                          <m:e>
                            <m:r>
                              <a:rPr lang="pt-BR" sz="1200" i="1">
                                <a:latin typeface="Cambria Math" panose="02040503050406030204" pitchFamily="18" charset="0"/>
                              </a:rPr>
                              <m:t>𝑥</m:t>
                            </m:r>
                            <m:r>
                              <a:rPr lang="pt-BR" sz="1200" i="1">
                                <a:latin typeface="Cambria Math" panose="02040503050406030204" pitchFamily="18" charset="0"/>
                              </a:rPr>
                              <m:t>(0)</m:t>
                            </m:r>
                          </m:e>
                        </m:d>
                      </m:oMath>
                    </m:oMathPara>
                  </a14:m>
                  <a:endParaRPr lang="nl-BE" sz="1200" dirty="0"/>
                </a:p>
              </p:txBody>
            </p:sp>
          </mc:Choice>
          <mc:Fallback xmlns="">
            <p:sp>
              <p:nvSpPr>
                <p:cNvPr id="63" name="Rectangle 7"/>
                <p:cNvSpPr>
                  <a:spLocks noRot="1" noChangeAspect="1" noMove="1" noResize="1" noEditPoints="1" noAdjustHandles="1" noChangeArrowheads="1" noChangeShapeType="1" noTextEdit="1"/>
                </p:cNvSpPr>
                <p:nvPr/>
              </p:nvSpPr>
              <p:spPr>
                <a:xfrm>
                  <a:off x="2527032" y="3406222"/>
                  <a:ext cx="736740" cy="276999"/>
                </a:xfrm>
                <a:prstGeom prst="rect">
                  <a:avLst/>
                </a:prstGeom>
                <a:blipFill rotWithShape="0">
                  <a:blip r:embed="rId9"/>
                  <a:stretch>
                    <a:fillRect b="-8889"/>
                  </a:stretch>
                </a:blipFill>
              </p:spPr>
              <p:txBody>
                <a:bodyPr/>
                <a:lstStyle/>
                <a:p>
                  <a:r>
                    <a:rPr lang="pt-BR">
                      <a:noFill/>
                    </a:rPr>
                    <a:t> </a:t>
                  </a:r>
                </a:p>
              </p:txBody>
            </p:sp>
          </mc:Fallback>
        </mc:AlternateContent>
      </p:grpSp>
    </p:spTree>
    <p:extLst>
      <p:ext uri="{BB962C8B-B14F-4D97-AF65-F5344CB8AC3E}">
        <p14:creationId xmlns:p14="http://schemas.microsoft.com/office/powerpoint/2010/main" val="19882702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upo 73"/>
          <p:cNvGrpSpPr/>
          <p:nvPr/>
        </p:nvGrpSpPr>
        <p:grpSpPr>
          <a:xfrm>
            <a:off x="1892854" y="1571592"/>
            <a:ext cx="6131298" cy="4965656"/>
            <a:chOff x="1571307" y="1672076"/>
            <a:chExt cx="6131298" cy="4965656"/>
          </a:xfrm>
        </p:grpSpPr>
        <p:grpSp>
          <p:nvGrpSpPr>
            <p:cNvPr id="72" name="Grupo 71"/>
            <p:cNvGrpSpPr/>
            <p:nvPr/>
          </p:nvGrpSpPr>
          <p:grpSpPr>
            <a:xfrm>
              <a:off x="1571307" y="1672076"/>
              <a:ext cx="6115057" cy="4965656"/>
              <a:chOff x="1571307" y="1672076"/>
              <a:chExt cx="6115057" cy="4965656"/>
            </a:xfrm>
          </p:grpSpPr>
          <p:cxnSp>
            <p:nvCxnSpPr>
              <p:cNvPr id="17" name="Conector reto 16"/>
              <p:cNvCxnSpPr/>
              <p:nvPr/>
            </p:nvCxnSpPr>
            <p:spPr>
              <a:xfrm>
                <a:off x="4179935" y="3579404"/>
                <a:ext cx="0" cy="36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215769" y="1672076"/>
                <a:ext cx="4470595" cy="4965656"/>
                <a:chOff x="5567384" y="3103324"/>
                <a:chExt cx="4470595" cy="4965656"/>
              </a:xfrm>
            </p:grpSpPr>
            <p:grpSp>
              <p:nvGrpSpPr>
                <p:cNvPr id="5" name="Group 4"/>
                <p:cNvGrpSpPr/>
                <p:nvPr/>
              </p:nvGrpSpPr>
              <p:grpSpPr>
                <a:xfrm>
                  <a:off x="6299200" y="4001293"/>
                  <a:ext cx="2806700" cy="4067687"/>
                  <a:chOff x="6299200" y="4001293"/>
                  <a:chExt cx="2806700" cy="4067687"/>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3" name="Flowchart: Connector 12"/>
                  <p:cNvSpPr/>
                  <p:nvPr/>
                </p:nvSpPr>
                <p:spPr>
                  <a:xfrm>
                    <a:off x="6478144" y="4933774"/>
                    <a:ext cx="108000" cy="108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p:cxnSp>
            <p:nvCxnSpPr>
              <p:cNvPr id="42" name="Conector reto 41"/>
              <p:cNvCxnSpPr/>
              <p:nvPr/>
            </p:nvCxnSpPr>
            <p:spPr>
              <a:xfrm flipH="1">
                <a:off x="3256567" y="3556552"/>
                <a:ext cx="90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Flowchart: Connector 12"/>
              <p:cNvSpPr/>
              <p:nvPr/>
            </p:nvSpPr>
            <p:spPr>
              <a:xfrm>
                <a:off x="4848323" y="2640903"/>
                <a:ext cx="108000" cy="108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4" name="Conector reto 43"/>
              <p:cNvCxnSpPr/>
              <p:nvPr/>
            </p:nvCxnSpPr>
            <p:spPr>
              <a:xfrm>
                <a:off x="4911376" y="2685850"/>
                <a:ext cx="0" cy="126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56"/>
              <p:cNvCxnSpPr/>
              <p:nvPr/>
            </p:nvCxnSpPr>
            <p:spPr>
              <a:xfrm flipV="1">
                <a:off x="3262206" y="2698102"/>
                <a:ext cx="1620000" cy="557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Rectangle 8"/>
                  <p:cNvSpPr/>
                  <p:nvPr/>
                </p:nvSpPr>
                <p:spPr>
                  <a:xfrm>
                    <a:off x="3876170" y="4026451"/>
                    <a:ext cx="51956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𝑥</m:t>
                          </m:r>
                          <m:r>
                            <a:rPr lang="pt-BR" sz="1200" b="0" i="1" smtClean="0">
                              <a:latin typeface="Cambria Math" panose="02040503050406030204" pitchFamily="18" charset="0"/>
                            </a:rPr>
                            <m:t>(0)</m:t>
                          </m:r>
                        </m:oMath>
                      </m:oMathPara>
                    </a14:m>
                    <a:endParaRPr lang="nl-BE" sz="1200" dirty="0"/>
                  </a:p>
                </p:txBody>
              </p:sp>
            </mc:Choice>
            <mc:Fallback xmlns="">
              <p:sp>
                <p:nvSpPr>
                  <p:cNvPr id="60" name="Rectangle 8"/>
                  <p:cNvSpPr>
                    <a:spLocks noRot="1" noChangeAspect="1" noMove="1" noResize="1" noEditPoints="1" noAdjustHandles="1" noChangeArrowheads="1" noChangeShapeType="1" noTextEdit="1"/>
                  </p:cNvSpPr>
                  <p:nvPr/>
                </p:nvSpPr>
                <p:spPr>
                  <a:xfrm>
                    <a:off x="3876170" y="4026451"/>
                    <a:ext cx="519566" cy="276999"/>
                  </a:xfrm>
                  <a:prstGeom prst="rect">
                    <a:avLst/>
                  </a:prstGeom>
                  <a:blipFill rotWithShape="0">
                    <a:blip r:embed="rId7"/>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1" name="Rectangle 8"/>
                  <p:cNvSpPr/>
                  <p:nvPr/>
                </p:nvSpPr>
                <p:spPr>
                  <a:xfrm>
                    <a:off x="4395736" y="3921586"/>
                    <a:ext cx="142789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𝑥</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0</m:t>
                              </m:r>
                            </m:e>
                          </m:d>
                          <m:r>
                            <a:rPr lang="pt-BR" sz="1200" b="0" i="1" smtClean="0">
                              <a:latin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𝛼</m:t>
                          </m:r>
                          <m:f>
                            <m:fPr>
                              <m:ctrlPr>
                                <a:rPr lang="pt-BR" sz="1200" i="1">
                                  <a:latin typeface="Cambria Math" panose="02040503050406030204" pitchFamily="18" charset="0"/>
                                  <a:ea typeface="Cambria Math" panose="02040503050406030204" pitchFamily="18" charset="0"/>
                                </a:rPr>
                              </m:ctrlPr>
                            </m:fPr>
                            <m:num>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rPr>
                                <m:t>𝑥</m:t>
                              </m:r>
                              <m:d>
                                <m:dPr>
                                  <m:ctrlPr>
                                    <a:rPr lang="pt-BR" sz="1200" i="1">
                                      <a:latin typeface="Cambria Math" panose="02040503050406030204" pitchFamily="18" charset="0"/>
                                    </a:rPr>
                                  </m:ctrlPr>
                                </m:dPr>
                                <m:e>
                                  <m:r>
                                    <a:rPr lang="pt-BR" sz="1200" i="1">
                                      <a:latin typeface="Cambria Math" panose="02040503050406030204" pitchFamily="18" charset="0"/>
                                    </a:rPr>
                                    <m:t>0</m:t>
                                  </m:r>
                                </m:e>
                              </m:d>
                              <m:r>
                                <a:rPr lang="pt-BR" sz="1200" i="1">
                                  <a:latin typeface="Cambria Math" panose="02040503050406030204" pitchFamily="18" charset="0"/>
                                  <a:ea typeface="Cambria Math" panose="02040503050406030204" pitchFamily="18" charset="0"/>
                                </a:rPr>
                                <m:t>)</m:t>
                              </m:r>
                            </m:num>
                            <m:den>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𝑥</m:t>
                              </m:r>
                            </m:den>
                          </m:f>
                        </m:oMath>
                      </m:oMathPara>
                    </a14:m>
                    <a:endParaRPr lang="nl-BE" sz="1200" dirty="0"/>
                  </a:p>
                </p:txBody>
              </p:sp>
            </mc:Choice>
            <mc:Fallback xmlns="">
              <p:sp>
                <p:nvSpPr>
                  <p:cNvPr id="61" name="Rectangle 8"/>
                  <p:cNvSpPr>
                    <a:spLocks noRot="1" noChangeAspect="1" noMove="1" noResize="1" noEditPoints="1" noAdjustHandles="1" noChangeArrowheads="1" noChangeShapeType="1" noTextEdit="1"/>
                  </p:cNvSpPr>
                  <p:nvPr/>
                </p:nvSpPr>
                <p:spPr>
                  <a:xfrm>
                    <a:off x="4395736" y="3921586"/>
                    <a:ext cx="1427891" cy="450701"/>
                  </a:xfrm>
                  <a:prstGeom prst="rect">
                    <a:avLst/>
                  </a:prstGeom>
                  <a:blipFill rotWithShape="0">
                    <a:blip r:embed="rId8"/>
                    <a:stretch>
                      <a:fillRect b="-13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Rectangle 7"/>
                  <p:cNvSpPr/>
                  <p:nvPr/>
                </p:nvSpPr>
                <p:spPr>
                  <a:xfrm>
                    <a:off x="2527032" y="3406222"/>
                    <a:ext cx="73674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𝑓</m:t>
                          </m:r>
                          <m:d>
                            <m:dPr>
                              <m:ctrlPr>
                                <a:rPr lang="pt-BR" sz="1200" i="1" smtClean="0">
                                  <a:latin typeface="Cambria Math" panose="02040503050406030204" pitchFamily="18" charset="0"/>
                                </a:rPr>
                              </m:ctrlPr>
                            </m:dPr>
                            <m:e>
                              <m:r>
                                <a:rPr lang="pt-BR" sz="1200" i="1">
                                  <a:latin typeface="Cambria Math" panose="02040503050406030204" pitchFamily="18" charset="0"/>
                                </a:rPr>
                                <m:t>𝑥</m:t>
                              </m:r>
                              <m:r>
                                <a:rPr lang="pt-BR" sz="1200" i="1">
                                  <a:latin typeface="Cambria Math" panose="02040503050406030204" pitchFamily="18" charset="0"/>
                                </a:rPr>
                                <m:t>(0)</m:t>
                              </m:r>
                            </m:e>
                          </m:d>
                        </m:oMath>
                      </m:oMathPara>
                    </a14:m>
                    <a:endParaRPr lang="nl-BE" sz="1200" dirty="0"/>
                  </a:p>
                </p:txBody>
              </p:sp>
            </mc:Choice>
            <mc:Fallback xmlns="">
              <p:sp>
                <p:nvSpPr>
                  <p:cNvPr id="63" name="Rectangle 7"/>
                  <p:cNvSpPr>
                    <a:spLocks noRot="1" noChangeAspect="1" noMove="1" noResize="1" noEditPoints="1" noAdjustHandles="1" noChangeArrowheads="1" noChangeShapeType="1" noTextEdit="1"/>
                  </p:cNvSpPr>
                  <p:nvPr/>
                </p:nvSpPr>
                <p:spPr>
                  <a:xfrm>
                    <a:off x="2527032" y="3406222"/>
                    <a:ext cx="736740" cy="276999"/>
                  </a:xfrm>
                  <a:prstGeom prst="rect">
                    <a:avLst/>
                  </a:prstGeom>
                  <a:blipFill rotWithShape="0">
                    <a:blip r:embed="rId9"/>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5" name="Rectangle 7"/>
                  <p:cNvSpPr/>
                  <p:nvPr/>
                </p:nvSpPr>
                <p:spPr>
                  <a:xfrm>
                    <a:off x="1571307" y="2460494"/>
                    <a:ext cx="1719573" cy="5073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𝑓</m:t>
                          </m:r>
                          <m:d>
                            <m:dPr>
                              <m:ctrlPr>
                                <a:rPr lang="pt-BR" sz="1200" i="1" smtClean="0">
                                  <a:latin typeface="Cambria Math" panose="02040503050406030204" pitchFamily="18" charset="0"/>
                                </a:rPr>
                              </m:ctrlPr>
                            </m:dPr>
                            <m:e>
                              <m:r>
                                <a:rPr lang="pt-BR" sz="1200" i="1">
                                  <a:latin typeface="Cambria Math" panose="02040503050406030204" pitchFamily="18" charset="0"/>
                                </a:rPr>
                                <m:t>𝑥</m:t>
                              </m:r>
                              <m:d>
                                <m:dPr>
                                  <m:ctrlPr>
                                    <a:rPr lang="pt-BR" sz="1200" i="1">
                                      <a:latin typeface="Cambria Math" panose="02040503050406030204" pitchFamily="18" charset="0"/>
                                    </a:rPr>
                                  </m:ctrlPr>
                                </m:dPr>
                                <m:e>
                                  <m:r>
                                    <a:rPr lang="pt-BR" sz="1200" i="1">
                                      <a:latin typeface="Cambria Math" panose="02040503050406030204" pitchFamily="18" charset="0"/>
                                    </a:rPr>
                                    <m:t>0</m:t>
                                  </m:r>
                                </m:e>
                              </m:d>
                              <m:r>
                                <a:rPr lang="pt-BR" sz="1200" i="1">
                                  <a:latin typeface="Cambria Math" panose="02040503050406030204" pitchFamily="18" charset="0"/>
                                </a:rPr>
                                <m:t>+</m:t>
                              </m:r>
                              <m:r>
                                <a:rPr lang="pt-BR" sz="1200" i="1">
                                  <a:latin typeface="Cambria Math" panose="02040503050406030204" pitchFamily="18" charset="0"/>
                                  <a:ea typeface="Cambria Math" panose="02040503050406030204" pitchFamily="18" charset="0"/>
                                </a:rPr>
                                <m:t>𝛼</m:t>
                              </m:r>
                              <m:f>
                                <m:fPr>
                                  <m:ctrlPr>
                                    <a:rPr lang="pt-BR" sz="1200" i="1">
                                      <a:latin typeface="Cambria Math" panose="02040503050406030204" pitchFamily="18" charset="0"/>
                                      <a:ea typeface="Cambria Math" panose="02040503050406030204" pitchFamily="18" charset="0"/>
                                    </a:rPr>
                                  </m:ctrlPr>
                                </m:fPr>
                                <m:num>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rPr>
                                    <m:t>𝑥</m:t>
                                  </m:r>
                                  <m:d>
                                    <m:dPr>
                                      <m:ctrlPr>
                                        <a:rPr lang="pt-BR" sz="1200" i="1">
                                          <a:latin typeface="Cambria Math" panose="02040503050406030204" pitchFamily="18" charset="0"/>
                                        </a:rPr>
                                      </m:ctrlPr>
                                    </m:dPr>
                                    <m:e>
                                      <m:r>
                                        <a:rPr lang="pt-BR" sz="1200" i="1">
                                          <a:latin typeface="Cambria Math" panose="02040503050406030204" pitchFamily="18" charset="0"/>
                                        </a:rPr>
                                        <m:t>0</m:t>
                                      </m:r>
                                    </m:e>
                                  </m:d>
                                  <m:r>
                                    <a:rPr lang="pt-BR" sz="1200" i="1">
                                      <a:latin typeface="Cambria Math" panose="02040503050406030204" pitchFamily="18" charset="0"/>
                                      <a:ea typeface="Cambria Math" panose="02040503050406030204" pitchFamily="18" charset="0"/>
                                    </a:rPr>
                                    <m:t>)</m:t>
                                  </m:r>
                                </m:num>
                                <m:den>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𝑥</m:t>
                                  </m:r>
                                </m:den>
                              </m:f>
                            </m:e>
                          </m:d>
                        </m:oMath>
                      </m:oMathPara>
                    </a14:m>
                    <a:endParaRPr lang="nl-BE" sz="1200" dirty="0"/>
                  </a:p>
                </p:txBody>
              </p:sp>
            </mc:Choice>
            <mc:Fallback xmlns="">
              <p:sp>
                <p:nvSpPr>
                  <p:cNvPr id="65" name="Rectangle 7"/>
                  <p:cNvSpPr>
                    <a:spLocks noRot="1" noChangeAspect="1" noMove="1" noResize="1" noEditPoints="1" noAdjustHandles="1" noChangeArrowheads="1" noChangeShapeType="1" noTextEdit="1"/>
                  </p:cNvSpPr>
                  <p:nvPr/>
                </p:nvSpPr>
                <p:spPr>
                  <a:xfrm>
                    <a:off x="1571307" y="2460494"/>
                    <a:ext cx="1719573" cy="507318"/>
                  </a:xfrm>
                  <a:prstGeom prst="rect">
                    <a:avLst/>
                  </a:prstGeom>
                  <a:blipFill rotWithShape="0">
                    <a:blip r:embed="rId10"/>
                    <a:stretch>
                      <a:fillRect/>
                    </a:stretch>
                  </a:blipFill>
                </p:spPr>
                <p:txBody>
                  <a:bodyPr/>
                  <a:lstStyle/>
                  <a:p>
                    <a:r>
                      <a:rPr lang="pt-BR">
                        <a:noFill/>
                      </a:rPr>
                      <a:t> </a:t>
                    </a:r>
                  </a:p>
                </p:txBody>
              </p:sp>
            </mc:Fallback>
          </mc:AlternateContent>
          <p:cxnSp>
            <p:nvCxnSpPr>
              <p:cNvPr id="67" name="Conector em curva 66"/>
              <p:cNvCxnSpPr>
                <a:endCxn id="43" idx="1"/>
              </p:cNvCxnSpPr>
              <p:nvPr/>
            </p:nvCxnSpPr>
            <p:spPr>
              <a:xfrm rot="5400000" flipH="1" flipV="1">
                <a:off x="4100840" y="2735816"/>
                <a:ext cx="842396" cy="684202"/>
              </a:xfrm>
              <a:prstGeom prst="curvedConnector3">
                <a:avLst>
                  <a:gd name="adj1" fmla="val 129014"/>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3" name="Rectangle 7"/>
                <p:cNvSpPr/>
                <p:nvPr/>
              </p:nvSpPr>
              <p:spPr>
                <a:xfrm>
                  <a:off x="5265271" y="1841066"/>
                  <a:ext cx="2437334" cy="5073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𝑓</m:t>
                        </m:r>
                        <m:d>
                          <m:dPr>
                            <m:ctrlPr>
                              <a:rPr lang="pt-BR" sz="1200" i="1" smtClean="0">
                                <a:latin typeface="Cambria Math" panose="02040503050406030204" pitchFamily="18" charset="0"/>
                              </a:rPr>
                            </m:ctrlPr>
                          </m:dPr>
                          <m:e>
                            <m:r>
                              <a:rPr lang="pt-BR" sz="1200" i="1">
                                <a:latin typeface="Cambria Math" panose="02040503050406030204" pitchFamily="18" charset="0"/>
                              </a:rPr>
                              <m:t>𝑥</m:t>
                            </m:r>
                            <m:d>
                              <m:dPr>
                                <m:ctrlPr>
                                  <a:rPr lang="pt-BR" sz="1200" i="1">
                                    <a:latin typeface="Cambria Math" panose="02040503050406030204" pitchFamily="18" charset="0"/>
                                  </a:rPr>
                                </m:ctrlPr>
                              </m:dPr>
                              <m:e>
                                <m:r>
                                  <a:rPr lang="pt-BR" sz="1200" i="1">
                                    <a:latin typeface="Cambria Math" panose="02040503050406030204" pitchFamily="18" charset="0"/>
                                  </a:rPr>
                                  <m:t>0</m:t>
                                </m:r>
                              </m:e>
                            </m:d>
                            <m:r>
                              <a:rPr lang="pt-BR" sz="1200" i="1">
                                <a:latin typeface="Cambria Math" panose="02040503050406030204" pitchFamily="18" charset="0"/>
                              </a:rPr>
                              <m:t>+</m:t>
                            </m:r>
                            <m:r>
                              <a:rPr lang="pt-BR" sz="1200" i="1">
                                <a:latin typeface="Cambria Math" panose="02040503050406030204" pitchFamily="18" charset="0"/>
                                <a:ea typeface="Cambria Math" panose="02040503050406030204" pitchFamily="18" charset="0"/>
                              </a:rPr>
                              <m:t>𝛼</m:t>
                            </m:r>
                            <m:f>
                              <m:fPr>
                                <m:ctrlPr>
                                  <a:rPr lang="pt-BR" sz="1200" i="1">
                                    <a:latin typeface="Cambria Math" panose="02040503050406030204" pitchFamily="18" charset="0"/>
                                    <a:ea typeface="Cambria Math" panose="02040503050406030204" pitchFamily="18" charset="0"/>
                                  </a:rPr>
                                </m:ctrlPr>
                              </m:fPr>
                              <m:num>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rPr>
                                  <m:t>𝑥</m:t>
                                </m:r>
                                <m:d>
                                  <m:dPr>
                                    <m:ctrlPr>
                                      <a:rPr lang="pt-BR" sz="1200" i="1">
                                        <a:latin typeface="Cambria Math" panose="02040503050406030204" pitchFamily="18" charset="0"/>
                                      </a:rPr>
                                    </m:ctrlPr>
                                  </m:dPr>
                                  <m:e>
                                    <m:r>
                                      <a:rPr lang="pt-BR" sz="1200" i="1">
                                        <a:latin typeface="Cambria Math" panose="02040503050406030204" pitchFamily="18" charset="0"/>
                                      </a:rPr>
                                      <m:t>0</m:t>
                                    </m:r>
                                  </m:e>
                                </m:d>
                                <m:r>
                                  <a:rPr lang="pt-BR" sz="1200" i="1">
                                    <a:latin typeface="Cambria Math" panose="02040503050406030204" pitchFamily="18" charset="0"/>
                                    <a:ea typeface="Cambria Math" panose="02040503050406030204" pitchFamily="18" charset="0"/>
                                  </a:rPr>
                                  <m:t>)</m:t>
                                </m:r>
                              </m:num>
                              <m:den>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𝑥</m:t>
                                </m:r>
                              </m:den>
                            </m:f>
                          </m:e>
                        </m:d>
                        <m:r>
                          <a:rPr lang="pt-BR" sz="1200" b="0" i="1" smtClean="0">
                            <a:latin typeface="Cambria Math" panose="02040503050406030204" pitchFamily="18" charset="0"/>
                          </a:rPr>
                          <m:t>&gt;</m:t>
                        </m:r>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i="1">
                                <a:latin typeface="Cambria Math" panose="02040503050406030204" pitchFamily="18" charset="0"/>
                              </a:rPr>
                              <m:t>𝑥</m:t>
                            </m:r>
                            <m:r>
                              <a:rPr lang="pt-BR" sz="1200" i="1">
                                <a:latin typeface="Cambria Math" panose="02040503050406030204" pitchFamily="18" charset="0"/>
                              </a:rPr>
                              <m:t>(0)</m:t>
                            </m:r>
                          </m:e>
                        </m:d>
                      </m:oMath>
                    </m:oMathPara>
                  </a14:m>
                  <a:endParaRPr lang="nl-BE" sz="1200" dirty="0"/>
                </a:p>
              </p:txBody>
            </p:sp>
          </mc:Choice>
          <mc:Fallback xmlns="">
            <p:sp>
              <p:nvSpPr>
                <p:cNvPr id="73" name="Rectangle 7"/>
                <p:cNvSpPr>
                  <a:spLocks noRot="1" noChangeAspect="1" noMove="1" noResize="1" noEditPoints="1" noAdjustHandles="1" noChangeArrowheads="1" noChangeShapeType="1" noTextEdit="1"/>
                </p:cNvSpPr>
                <p:nvPr/>
              </p:nvSpPr>
              <p:spPr>
                <a:xfrm>
                  <a:off x="5265271" y="1841066"/>
                  <a:ext cx="2437334" cy="507318"/>
                </a:xfrm>
                <a:prstGeom prst="rect">
                  <a:avLst/>
                </a:prstGeom>
                <a:blipFill rotWithShape="0">
                  <a:blip r:embed="rId11"/>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573052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na</a:t>
                  </a:r>
                  <a:r>
                    <a:rPr lang="en-US" sz="1400" dirty="0"/>
                    <a:t> </a:t>
                  </a:r>
                  <a:r>
                    <a:rPr lang="en-US" sz="1400" dirty="0" err="1"/>
                    <a:t>direção</a:t>
                  </a:r>
                  <a:r>
                    <a:rPr lang="en-US" sz="1400" dirty="0"/>
                    <a:t> </a:t>
                  </a:r>
                  <a:r>
                    <a:rPr lang="en-US" sz="1400" dirty="0" err="1"/>
                    <a:t>contrária</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rotWithShape="0">
                  <a:blip r:embed="rId8"/>
                  <a:stretch>
                    <a:fillRect b="-576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na</a:t>
                  </a:r>
                  <a:r>
                    <a:rPr lang="en-US" sz="1400" dirty="0"/>
                    <a:t> </a:t>
                  </a:r>
                  <a:r>
                    <a:rPr lang="en-US" sz="1400" dirty="0" err="1"/>
                    <a:t>direção</a:t>
                  </a:r>
                  <a:r>
                    <a:rPr lang="en-US" sz="1400" dirty="0"/>
                    <a:t> </a:t>
                  </a:r>
                  <a:r>
                    <a:rPr lang="en-US" sz="1400" dirty="0" err="1"/>
                    <a:t>contrária</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rotWithShape="0">
                  <a:blip r:embed="rId13"/>
                  <a:stretch>
                    <a:fillRect b="-576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5D41D2-8E02-AEAF-FAAF-4947A9B4CCAE}"/>
              </a:ext>
            </a:extLst>
          </p:cNvPr>
          <p:cNvSpPr>
            <a:spLocks noGrp="1"/>
          </p:cNvSpPr>
          <p:nvPr>
            <p:ph type="title"/>
          </p:nvPr>
        </p:nvSpPr>
        <p:spPr/>
        <p:txBody>
          <a:bodyPr/>
          <a:lstStyle/>
          <a:p>
            <a:r>
              <a:rPr lang="pt-BR" dirty="0"/>
              <a:t>O vetor gradiente indica o caminho para o máximo da função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855C53E-D488-764D-3044-955F0B3DE57A}"/>
                  </a:ext>
                </a:extLst>
              </p:cNvPr>
              <p:cNvSpPr>
                <a:spLocks noGrp="1"/>
              </p:cNvSpPr>
              <p:nvPr>
                <p:ph idx="1"/>
              </p:nvPr>
            </p:nvSpPr>
            <p:spPr>
              <a:xfrm>
                <a:off x="838200" y="1825625"/>
                <a:ext cx="11038952" cy="2604983"/>
              </a:xfrm>
            </p:spPr>
            <p:txBody>
              <a:bodyPr/>
              <a:lstStyle/>
              <a:p>
                <a:r>
                  <a:rPr lang="pt-BR" dirty="0"/>
                  <a:t>Imaginem o ponto </a:t>
                </a:r>
                <a14:m>
                  <m:oMath xmlns:m="http://schemas.openxmlformats.org/officeDocument/2006/math">
                    <m:r>
                      <a:rPr lang="pt-BR" b="0" i="1" smtClean="0">
                        <a:latin typeface="Cambria Math" panose="02040503050406030204" pitchFamily="18" charset="0"/>
                      </a:rPr>
                      <m:t>𝑥</m:t>
                    </m:r>
                    <m:r>
                      <a:rPr lang="pt-BR" b="0" i="1" smtClean="0">
                        <a:latin typeface="Cambria Math" panose="02040503050406030204" pitchFamily="18" charset="0"/>
                      </a:rPr>
                      <m:t>(0)</m:t>
                    </m:r>
                  </m:oMath>
                </a14:m>
                <a:r>
                  <a:rPr lang="pt-BR" dirty="0"/>
                  <a:t> com valor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(0))</m:t>
                    </m:r>
                  </m:oMath>
                </a14:m>
                <a:r>
                  <a:rPr lang="pt-BR" dirty="0"/>
                  <a:t> na figura abaixo. </a:t>
                </a:r>
              </a:p>
              <a:p>
                <a:r>
                  <a:rPr lang="pt-BR" dirty="0"/>
                  <a:t>Se quisermos que o valor de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m:t>
                    </m:r>
                  </m:oMath>
                </a14:m>
                <a:r>
                  <a:rPr lang="pt-BR" dirty="0"/>
                  <a:t> aumente, devemos aumentar ou diminuir o valor de </a:t>
                </a:r>
                <a14:m>
                  <m:oMath xmlns:m="http://schemas.openxmlformats.org/officeDocument/2006/math">
                    <m:r>
                      <a:rPr lang="pt-BR" b="0" i="1" smtClean="0">
                        <a:latin typeface="Cambria Math" panose="02040503050406030204" pitchFamily="18" charset="0"/>
                      </a:rPr>
                      <m:t>𝑥</m:t>
                    </m:r>
                    <m:r>
                      <a:rPr lang="pt-BR" b="0" i="1" smtClean="0">
                        <a:latin typeface="Cambria Math" panose="02040503050406030204" pitchFamily="18" charset="0"/>
                      </a:rPr>
                      <m:t>(0)</m:t>
                    </m:r>
                  </m:oMath>
                </a14:m>
                <a:r>
                  <a:rPr lang="pt-BR" dirty="0"/>
                  <a:t>?</a:t>
                </a:r>
              </a:p>
              <a:p>
                <a:r>
                  <a:rPr lang="pt-BR" dirty="0"/>
                  <a:t>Ou seja, qual </a:t>
                </a:r>
                <a:r>
                  <a:rPr lang="pt-BR" b="1" i="1" dirty="0">
                    <a:solidFill>
                      <a:srgbClr val="00B050"/>
                    </a:solidFill>
                  </a:rPr>
                  <a:t>direção</a:t>
                </a:r>
                <a:r>
                  <a:rPr lang="pt-BR" dirty="0"/>
                  <a:t> devemos seguir para maximizar o valor de </a:t>
                </a:r>
                <a14:m>
                  <m:oMath xmlns:m="http://schemas.openxmlformats.org/officeDocument/2006/math">
                    <m:r>
                      <a:rPr lang="pt-BR" i="1" smtClean="0">
                        <a:latin typeface="Cambria Math" panose="02040503050406030204" pitchFamily="18" charset="0"/>
                      </a:rPr>
                      <m:t>𝑓</m:t>
                    </m:r>
                    <m:r>
                      <a:rPr lang="pt-BR" i="1" smtClean="0">
                        <a:latin typeface="Cambria Math" panose="02040503050406030204" pitchFamily="18" charset="0"/>
                      </a:rPr>
                      <m:t>(</m:t>
                    </m:r>
                    <m:r>
                      <a:rPr lang="pt-BR" i="1" smtClean="0">
                        <a:latin typeface="Cambria Math" panose="02040503050406030204" pitchFamily="18" charset="0"/>
                      </a:rPr>
                      <m:t>𝑥</m:t>
                    </m:r>
                    <m:r>
                      <a:rPr lang="pt-BR"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E855C53E-D488-764D-3044-955F0B3DE57A}"/>
                  </a:ext>
                </a:extLst>
              </p:cNvPr>
              <p:cNvSpPr>
                <a:spLocks noGrp="1" noRot="1" noChangeAspect="1" noMove="1" noResize="1" noEditPoints="1" noAdjustHandles="1" noChangeArrowheads="1" noChangeShapeType="1" noTextEdit="1"/>
              </p:cNvSpPr>
              <p:nvPr>
                <p:ph idx="1"/>
              </p:nvPr>
            </p:nvSpPr>
            <p:spPr>
              <a:xfrm>
                <a:off x="838200" y="1825625"/>
                <a:ext cx="11038952" cy="2604983"/>
              </a:xfrm>
              <a:blipFill>
                <a:blip r:embed="rId3"/>
                <a:stretch>
                  <a:fillRect l="-994" t="-3738"/>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id="{D680B088-A28F-28CE-9432-4FA0B48F170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7626"/>
          <a:stretch/>
        </p:blipFill>
        <p:spPr>
          <a:xfrm>
            <a:off x="3516258" y="4001294"/>
            <a:ext cx="5159483" cy="2604983"/>
          </a:xfrm>
          <a:prstGeom prst="rect">
            <a:avLst/>
          </a:prstGeom>
        </p:spPr>
      </p:pic>
    </p:spTree>
    <p:extLst>
      <p:ext uri="{BB962C8B-B14F-4D97-AF65-F5344CB8AC3E}">
        <p14:creationId xmlns:p14="http://schemas.microsoft.com/office/powerpoint/2010/main" val="1762729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48218F-ACB4-6D39-79C7-B321138F7286}"/>
              </a:ext>
            </a:extLst>
          </p:cNvPr>
          <p:cNvSpPr>
            <a:spLocks noGrp="1"/>
          </p:cNvSpPr>
          <p:nvPr>
            <p:ph type="title"/>
          </p:nvPr>
        </p:nvSpPr>
        <p:spPr/>
        <p:txBody>
          <a:bodyPr/>
          <a:lstStyle/>
          <a:p>
            <a:r>
              <a:rPr lang="pt-BR" dirty="0"/>
              <a:t>O vetor gradiente indica o caminho para o máximo da função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504DA9A-414F-A178-1A5D-8A7B60A1D0D6}"/>
                  </a:ext>
                </a:extLst>
              </p:cNvPr>
              <p:cNvSpPr>
                <a:spLocks noGrp="1"/>
              </p:cNvSpPr>
              <p:nvPr>
                <p:ph idx="1"/>
              </p:nvPr>
            </p:nvSpPr>
            <p:spPr>
              <a:xfrm>
                <a:off x="5697415" y="1825624"/>
                <a:ext cx="6330462" cy="5032375"/>
              </a:xfrm>
            </p:spPr>
            <p:txBody>
              <a:bodyPr>
                <a:normAutofit/>
              </a:bodyPr>
              <a:lstStyle/>
              <a:p>
                <a:r>
                  <a:rPr lang="pt-BR" dirty="0"/>
                  <a:t>O vetor gradiente calculado no ponto </a:t>
                </a:r>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(0)</m:t>
                    </m:r>
                  </m:oMath>
                </a14:m>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(0)</m:t>
                        </m:r>
                      </m:e>
                    </m:d>
                  </m:oMath>
                </a14:m>
                <a:r>
                  <a:rPr lang="pt-BR" dirty="0"/>
                  <a:t>, diz </a:t>
                </a:r>
                <a:r>
                  <a:rPr lang="pt-BR" b="1" i="1" dirty="0">
                    <a:solidFill>
                      <a:srgbClr val="00B050"/>
                    </a:solidFill>
                  </a:rPr>
                  <a:t>em qual direção </a:t>
                </a:r>
                <a:r>
                  <a:rPr lang="pt-BR" dirty="0"/>
                  <a:t>devemos caminhar para </a:t>
                </a:r>
                <a:r>
                  <a:rPr lang="pt-BR" b="1" i="1" dirty="0">
                    <a:solidFill>
                      <a:srgbClr val="00B050"/>
                    </a:solidFill>
                  </a:rPr>
                  <a:t>aumentar o valor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a14:m>
                <a:r>
                  <a:rPr lang="pt-BR" dirty="0"/>
                  <a:t> mais rapidamente</a:t>
                </a:r>
                <a:r>
                  <a:rPr lang="pt-BR" sz="2800" dirty="0"/>
                  <a:t>.</a:t>
                </a:r>
              </a:p>
              <a:p>
                <a:r>
                  <a:rPr lang="pt-BR" sz="2800" dirty="0"/>
                  <a:t>Se </a:t>
                </a:r>
                <a:r>
                  <a:rPr lang="pt-BR" sz="2800" b="1" i="1" dirty="0">
                    <a:solidFill>
                      <a:srgbClr val="00B050"/>
                    </a:solidFill>
                  </a:rPr>
                  <a:t>adicionarmos</a:t>
                </a:r>
                <a:r>
                  <a:rPr lang="pt-BR" sz="2800" dirty="0"/>
                  <a:t> uma porcentagem, </a:t>
                </a:r>
                <a14:m>
                  <m:oMath xmlns:m="http://schemas.openxmlformats.org/officeDocument/2006/math">
                    <m:r>
                      <a:rPr lang="pt-BR" sz="2800" i="1" smtClean="0">
                        <a:latin typeface="Cambria Math" panose="02040503050406030204" pitchFamily="18" charset="0"/>
                        <a:ea typeface="Cambria Math" panose="02040503050406030204" pitchFamily="18" charset="0"/>
                      </a:rPr>
                      <m:t>𝛼</m:t>
                    </m:r>
                  </m:oMath>
                </a14:m>
                <a:r>
                  <a:rPr lang="pt-BR" dirty="0"/>
                  <a:t>, do gradiente ao</a:t>
                </a:r>
                <a:r>
                  <a:rPr lang="pt-BR" sz="2800" dirty="0"/>
                  <a:t> valor de </a:t>
                </a:r>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(0)</m:t>
                    </m:r>
                  </m:oMath>
                </a14:m>
                <a:r>
                  <a:rPr lang="pt-BR" sz="2800" dirty="0"/>
                  <a:t>, teremos que o </a:t>
                </a:r>
                <a:r>
                  <a:rPr lang="pt-BR" sz="2800" b="1" i="1" dirty="0">
                    <a:solidFill>
                      <a:srgbClr val="00B050"/>
                    </a:solidFill>
                  </a:rPr>
                  <a:t>novo ponto</a:t>
                </a:r>
                <a:r>
                  <a:rPr lang="pt-BR" sz="2800" dirty="0"/>
                  <a:t>, </a:t>
                </a:r>
                <a14:m>
                  <m:oMath xmlns:m="http://schemas.openxmlformats.org/officeDocument/2006/math">
                    <m:r>
                      <a:rPr lang="pt-BR" sz="2800" i="1">
                        <a:latin typeface="Cambria Math" panose="02040503050406030204" pitchFamily="18" charset="0"/>
                      </a:rPr>
                      <m:t>𝑥</m:t>
                    </m:r>
                    <m:r>
                      <a:rPr lang="pt-BR" sz="2800" i="1">
                        <a:latin typeface="Cambria Math" panose="02040503050406030204" pitchFamily="18" charset="0"/>
                      </a:rPr>
                      <m:t>(1)</m:t>
                    </m:r>
                  </m:oMath>
                </a14:m>
                <a:r>
                  <a:rPr lang="pt-BR" sz="2800" dirty="0"/>
                  <a:t>, terá um valor de </a:t>
                </a:r>
                <a14:m>
                  <m:oMath xmlns:m="http://schemas.openxmlformats.org/officeDocument/2006/math">
                    <m:r>
                      <a:rPr lang="pt-BR" sz="2800" i="1">
                        <a:latin typeface="Cambria Math" panose="02040503050406030204" pitchFamily="18" charset="0"/>
                      </a:rPr>
                      <m:t>𝑓</m:t>
                    </m:r>
                    <m:r>
                      <a:rPr lang="pt-BR" sz="2800" i="1">
                        <a:latin typeface="Cambria Math" panose="02040503050406030204" pitchFamily="18" charset="0"/>
                      </a:rPr>
                      <m:t>(</m:t>
                    </m:r>
                    <m:r>
                      <a:rPr lang="pt-BR" sz="2800" i="1">
                        <a:latin typeface="Cambria Math" panose="02040503050406030204" pitchFamily="18" charset="0"/>
                      </a:rPr>
                      <m:t>𝑥</m:t>
                    </m:r>
                    <m:r>
                      <a:rPr lang="pt-BR" sz="2800" i="1">
                        <a:latin typeface="Cambria Math" panose="02040503050406030204" pitchFamily="18" charset="0"/>
                      </a:rPr>
                      <m:t>)</m:t>
                    </m:r>
                  </m:oMath>
                </a14:m>
                <a:r>
                  <a:rPr lang="pt-BR" sz="2800" dirty="0"/>
                  <a:t> </a:t>
                </a:r>
                <a:r>
                  <a:rPr lang="pt-BR" sz="2800" b="1" i="1" dirty="0">
                    <a:solidFill>
                      <a:srgbClr val="00B050"/>
                    </a:solidFill>
                  </a:rPr>
                  <a:t>maior do que o anterior</a:t>
                </a:r>
                <a:r>
                  <a:rPr lang="pt-BR" sz="2800" dirty="0"/>
                  <a:t>, ou seja</a:t>
                </a:r>
              </a:p>
              <a:p>
                <a:pPr marL="0" indent="0" algn="ctr">
                  <a:buNone/>
                </a:pPr>
                <a14:m>
                  <m:oMathPara xmlns:m="http://schemas.openxmlformats.org/officeDocument/2006/math">
                    <m:oMathParaPr>
                      <m:jc m:val="centerGroup"/>
                    </m:oMathParaPr>
                    <m:oMath xmlns:m="http://schemas.openxmlformats.org/officeDocument/2006/math">
                      <m:r>
                        <a:rPr lang="pt-BR" sz="2800" i="1">
                          <a:latin typeface="Cambria Math" panose="02040503050406030204" pitchFamily="18" charset="0"/>
                        </a:rPr>
                        <m:t>𝑓</m:t>
                      </m:r>
                      <m:d>
                        <m:dPr>
                          <m:ctrlPr>
                            <a:rPr lang="pt-BR" sz="2800" i="1" smtClean="0">
                              <a:latin typeface="Cambria Math" panose="02040503050406030204" pitchFamily="18" charset="0"/>
                            </a:rPr>
                          </m:ctrlPr>
                        </m:dPr>
                        <m:e>
                          <m:limLow>
                            <m:limLowPr>
                              <m:ctrlPr>
                                <a:rPr lang="pt-BR" sz="2800" i="1" smtClean="0">
                                  <a:latin typeface="Cambria Math" panose="02040503050406030204" pitchFamily="18" charset="0"/>
                                </a:rPr>
                              </m:ctrlPr>
                            </m:limLowPr>
                            <m:e>
                              <m:groupChr>
                                <m:groupChrPr>
                                  <m:chr m:val="⏟"/>
                                  <m:ctrlPr>
                                    <a:rPr lang="pt-BR" sz="2800" i="1" smtClean="0">
                                      <a:latin typeface="Cambria Math" panose="02040503050406030204" pitchFamily="18" charset="0"/>
                                    </a:rPr>
                                  </m:ctrlPr>
                                </m:groupChrPr>
                                <m:e>
                                  <m:r>
                                    <a:rPr lang="pt-BR" i="1">
                                      <a:latin typeface="Cambria Math" panose="02040503050406030204" pitchFamily="18" charset="0"/>
                                    </a:rPr>
                                    <m:t>𝑥</m:t>
                                  </m:r>
                                  <m:r>
                                    <a:rPr lang="pt-BR" i="1">
                                      <a:latin typeface="Cambria Math" panose="02040503050406030204" pitchFamily="18" charset="0"/>
                                    </a:rPr>
                                    <m:t>(0)+</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(0)</m:t>
                                          </m:r>
                                        </m:e>
                                      </m:d>
                                    </m:num>
                                    <m:den>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𝑥</m:t>
                                      </m:r>
                                    </m:den>
                                  </m:f>
                                </m:e>
                              </m:groupChr>
                            </m:e>
                            <m:lim>
                              <m:r>
                                <a:rPr lang="pt-BR" i="1">
                                  <a:latin typeface="Cambria Math" panose="02040503050406030204" pitchFamily="18" charset="0"/>
                                </a:rPr>
                                <m:t>𝑥</m:t>
                              </m:r>
                              <m:r>
                                <a:rPr lang="pt-BR" i="1">
                                  <a:latin typeface="Cambria Math" panose="02040503050406030204" pitchFamily="18" charset="0"/>
                                </a:rPr>
                                <m:t>(1)</m:t>
                              </m:r>
                              <m:r>
                                <m:rPr>
                                  <m:nor/>
                                </m:rPr>
                                <a:rPr lang="pt-BR" dirty="0"/>
                                <m:t> </m:t>
                              </m:r>
                            </m:lim>
                          </m:limLow>
                        </m:e>
                      </m:d>
                      <m:r>
                        <a:rPr lang="pt-BR" sz="2800" i="1">
                          <a:latin typeface="Cambria Math" panose="02040503050406030204" pitchFamily="18" charset="0"/>
                        </a:rPr>
                        <m:t>&gt;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𝑥</m:t>
                          </m:r>
                          <m:r>
                            <a:rPr lang="pt-BR" sz="2800" i="1">
                              <a:latin typeface="Cambria Math" panose="02040503050406030204" pitchFamily="18" charset="0"/>
                            </a:rPr>
                            <m:t>(0)</m:t>
                          </m:r>
                        </m:e>
                      </m:d>
                      <m:r>
                        <a:rPr lang="pt-BR" sz="2800" b="0" i="1" smtClean="0">
                          <a:latin typeface="Cambria Math" panose="02040503050406030204" pitchFamily="18" charset="0"/>
                        </a:rPr>
                        <m:t>.</m:t>
                      </m:r>
                    </m:oMath>
                  </m:oMathPara>
                </a14:m>
                <a:endParaRPr lang="pt-BR" sz="2800" dirty="0"/>
              </a:p>
            </p:txBody>
          </p:sp>
        </mc:Choice>
        <mc:Fallback xmlns="">
          <p:sp>
            <p:nvSpPr>
              <p:cNvPr id="3" name="Espaço Reservado para Conteúdo 2">
                <a:extLst>
                  <a:ext uri="{FF2B5EF4-FFF2-40B4-BE49-F238E27FC236}">
                    <a16:creationId xmlns:a16="http://schemas.microsoft.com/office/drawing/2014/main" id="{4504DA9A-414F-A178-1A5D-8A7B60A1D0D6}"/>
                  </a:ext>
                </a:extLst>
              </p:cNvPr>
              <p:cNvSpPr>
                <a:spLocks noGrp="1" noRot="1" noChangeAspect="1" noMove="1" noResize="1" noEditPoints="1" noAdjustHandles="1" noChangeArrowheads="1" noChangeShapeType="1" noTextEdit="1"/>
              </p:cNvSpPr>
              <p:nvPr>
                <p:ph idx="1"/>
              </p:nvPr>
            </p:nvSpPr>
            <p:spPr>
              <a:xfrm>
                <a:off x="5697415" y="1825624"/>
                <a:ext cx="6330462" cy="5032375"/>
              </a:xfrm>
              <a:blipFill>
                <a:blip r:embed="rId3"/>
                <a:stretch>
                  <a:fillRect l="-1734" t="-1937" r="-578"/>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48EB0E5-17EB-0FEE-1292-4DC1D775B056}"/>
              </a:ext>
            </a:extLst>
          </p:cNvPr>
          <p:cNvPicPr>
            <a:picLocks noChangeAspect="1"/>
          </p:cNvPicPr>
          <p:nvPr/>
        </p:nvPicPr>
        <p:blipFill rotWithShape="1">
          <a:blip r:embed="rId4">
            <a:extLst>
              <a:ext uri="{28A0092B-C50C-407E-A947-70E740481C1C}">
                <a14:useLocalDpi xmlns:a14="http://schemas.microsoft.com/office/drawing/2010/main" val="0"/>
              </a:ext>
            </a:extLst>
          </a:blip>
          <a:srcRect l="1330" t="934" r="1845" b="46040"/>
          <a:stretch/>
        </p:blipFill>
        <p:spPr>
          <a:xfrm>
            <a:off x="93784" y="2833634"/>
            <a:ext cx="5440172" cy="2416630"/>
          </a:xfrm>
          <a:prstGeom prst="rect">
            <a:avLst/>
          </a:prstGeom>
        </p:spPr>
      </p:pic>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FD425F9-09EA-C1A1-0CC9-1850500F6675}"/>
                  </a:ext>
                </a:extLst>
              </p:cNvPr>
              <p:cNvSpPr txBox="1"/>
              <p:nvPr/>
            </p:nvSpPr>
            <p:spPr>
              <a:xfrm>
                <a:off x="2502755" y="5464016"/>
                <a:ext cx="15330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𝑥</m:t>
                      </m:r>
                      <m:r>
                        <a:rPr lang="pt-BR" sz="1200" i="1" smtClean="0">
                          <a:latin typeface="Cambria Math" panose="02040503050406030204" pitchFamily="18" charset="0"/>
                        </a:rPr>
                        <m:t>(1)</m:t>
                      </m:r>
                      <m:r>
                        <m:rPr>
                          <m:nor/>
                        </m:rPr>
                        <a:rPr lang="pt-BR" sz="1200" dirty="0"/>
                        <m:t> </m:t>
                      </m:r>
                    </m:oMath>
                  </m:oMathPara>
                </a14:m>
                <a:endParaRPr lang="pt-BR" sz="1200" dirty="0"/>
              </a:p>
            </p:txBody>
          </p:sp>
        </mc:Choice>
        <mc:Fallback xmlns="">
          <p:sp>
            <p:nvSpPr>
              <p:cNvPr id="8" name="CaixaDeTexto 7">
                <a:extLst>
                  <a:ext uri="{FF2B5EF4-FFF2-40B4-BE49-F238E27FC236}">
                    <a16:creationId xmlns:a16="http://schemas.microsoft.com/office/drawing/2014/main" id="{2FD425F9-09EA-C1A1-0CC9-1850500F6675}"/>
                  </a:ext>
                </a:extLst>
              </p:cNvPr>
              <p:cNvSpPr txBox="1">
                <a:spLocks noRot="1" noChangeAspect="1" noMove="1" noResize="1" noEditPoints="1" noAdjustHandles="1" noChangeArrowheads="1" noChangeShapeType="1" noTextEdit="1"/>
              </p:cNvSpPr>
              <p:nvPr/>
            </p:nvSpPr>
            <p:spPr>
              <a:xfrm>
                <a:off x="2502755" y="5464016"/>
                <a:ext cx="1533036" cy="276999"/>
              </a:xfrm>
              <a:prstGeom prst="rect">
                <a:avLst/>
              </a:prstGeom>
              <a:blipFill>
                <a:blip r:embed="rId5"/>
                <a:stretch>
                  <a:fillRect b="-6522"/>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28D0A3AB-CE24-88D3-8FB2-F3A708932348}"/>
              </a:ext>
            </a:extLst>
          </p:cNvPr>
          <p:cNvSpPr/>
          <p:nvPr/>
        </p:nvSpPr>
        <p:spPr>
          <a:xfrm rot="5400000">
            <a:off x="3162397" y="4767846"/>
            <a:ext cx="213752" cy="11785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885556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187987-BB17-6DD4-1ACA-2D3A46491196}"/>
              </a:ext>
            </a:extLst>
          </p:cNvPr>
          <p:cNvSpPr>
            <a:spLocks noGrp="1"/>
          </p:cNvSpPr>
          <p:nvPr>
            <p:ph type="title"/>
          </p:nvPr>
        </p:nvSpPr>
        <p:spPr/>
        <p:txBody>
          <a:bodyPr/>
          <a:lstStyle/>
          <a:p>
            <a:r>
              <a:rPr lang="pt-BR" dirty="0"/>
              <a:t>O vetor gradiente indica o caminho para o máximo da função</a:t>
            </a:r>
          </a:p>
        </p:txBody>
      </p:sp>
      <p:sp>
        <p:nvSpPr>
          <p:cNvPr id="3" name="Espaço Reservado para Conteúdo 2">
            <a:extLst>
              <a:ext uri="{FF2B5EF4-FFF2-40B4-BE49-F238E27FC236}">
                <a16:creationId xmlns:a16="http://schemas.microsoft.com/office/drawing/2014/main" id="{B4869462-B4FA-8088-15F6-7769BE0A76CD}"/>
              </a:ext>
            </a:extLst>
          </p:cNvPr>
          <p:cNvSpPr>
            <a:spLocks noGrp="1"/>
          </p:cNvSpPr>
          <p:nvPr>
            <p:ph idx="1"/>
          </p:nvPr>
        </p:nvSpPr>
        <p:spPr>
          <a:xfrm>
            <a:off x="5858190" y="1825624"/>
            <a:ext cx="6169688" cy="5032375"/>
          </a:xfrm>
        </p:spPr>
        <p:txBody>
          <a:bodyPr>
            <a:normAutofit/>
          </a:bodyPr>
          <a:lstStyle/>
          <a:p>
            <a:pPr marL="285750" indent="-285750">
              <a:buFont typeface="Arial" panose="020B0604020202020204" pitchFamily="34" charset="0"/>
              <a:buChar char="•"/>
            </a:pPr>
            <a:r>
              <a:rPr lang="pt-BR" sz="2800" dirty="0"/>
              <a:t>Se, a cada </a:t>
            </a:r>
            <a:r>
              <a:rPr lang="pt-BR" sz="2800" b="1" i="1" dirty="0">
                <a:solidFill>
                  <a:srgbClr val="00B050"/>
                </a:solidFill>
              </a:rPr>
              <a:t>ponto atual</a:t>
            </a:r>
            <a:r>
              <a:rPr lang="pt-BR" sz="2800" dirty="0"/>
              <a:t>, nós calcularmos o vetor gradiente e adicionarmos uma porcentagem dele ao ponto, teremos um </a:t>
            </a:r>
            <a:r>
              <a:rPr lang="pt-BR" sz="2800" b="1" i="1" dirty="0">
                <a:solidFill>
                  <a:srgbClr val="00B050"/>
                </a:solidFill>
              </a:rPr>
              <a:t>novo ponto </a:t>
            </a:r>
            <a:r>
              <a:rPr lang="pt-BR" sz="2800" dirty="0"/>
              <a:t>que leva a um </a:t>
            </a:r>
            <a:r>
              <a:rPr lang="pt-BR" sz="2800" b="1" i="1" dirty="0"/>
              <a:t>valor da função </a:t>
            </a:r>
            <a:r>
              <a:rPr lang="pt-BR" sz="2800" b="1" i="1" dirty="0">
                <a:solidFill>
                  <a:srgbClr val="00B050"/>
                </a:solidFill>
              </a:rPr>
              <a:t>maior do que o valor anterior</a:t>
            </a:r>
            <a:r>
              <a:rPr lang="pt-BR" sz="2800" dirty="0"/>
              <a:t>.</a:t>
            </a:r>
          </a:p>
          <a:p>
            <a:pPr marL="285750" indent="-285750">
              <a:buFont typeface="Arial" panose="020B0604020202020204" pitchFamily="34" charset="0"/>
              <a:buChar char="•"/>
            </a:pPr>
            <a:r>
              <a:rPr lang="pt-BR" sz="2800" dirty="0"/>
              <a:t>Portanto, podemos criar um </a:t>
            </a:r>
            <a:r>
              <a:rPr lang="pt-BR" sz="2800" b="1" i="1" dirty="0">
                <a:solidFill>
                  <a:srgbClr val="7030A0"/>
                </a:solidFill>
              </a:rPr>
              <a:t>procedimento</a:t>
            </a:r>
            <a:r>
              <a:rPr lang="pt-BR" sz="2800" dirty="0"/>
              <a:t> que vá </a:t>
            </a:r>
            <a:r>
              <a:rPr lang="pt-BR" sz="2800" b="1" i="1" dirty="0">
                <a:solidFill>
                  <a:srgbClr val="00B050"/>
                </a:solidFill>
              </a:rPr>
              <a:t>iterativamente</a:t>
            </a:r>
            <a:r>
              <a:rPr lang="pt-BR" sz="2800" dirty="0"/>
              <a:t> </a:t>
            </a:r>
            <a:r>
              <a:rPr lang="pt-BR" sz="2800" b="1" i="1" dirty="0">
                <a:solidFill>
                  <a:srgbClr val="00B050"/>
                </a:solidFill>
              </a:rPr>
              <a:t>caminhando</a:t>
            </a:r>
            <a:r>
              <a:rPr lang="pt-BR" sz="2800" dirty="0"/>
              <a:t> em </a:t>
            </a:r>
            <a:r>
              <a:rPr lang="pt-BR" sz="2800" b="1" i="1" dirty="0">
                <a:solidFill>
                  <a:srgbClr val="00B050"/>
                </a:solidFill>
              </a:rPr>
              <a:t>direção ao </a:t>
            </a:r>
            <a:r>
              <a:rPr lang="pt-BR" sz="2800" b="1" i="1" dirty="0">
                <a:solidFill>
                  <a:srgbClr val="7030A0"/>
                </a:solidFill>
              </a:rPr>
              <a:t>ponto de máximo</a:t>
            </a:r>
            <a:r>
              <a:rPr lang="pt-BR" sz="2800" b="1" i="1" dirty="0">
                <a:solidFill>
                  <a:srgbClr val="00B050"/>
                </a:solidFill>
              </a:rPr>
              <a:t> da função</a:t>
            </a:r>
            <a:r>
              <a:rPr lang="pt-BR" sz="2800" dirty="0"/>
              <a:t>.</a:t>
            </a:r>
          </a:p>
        </p:txBody>
      </p:sp>
      <p:pic>
        <p:nvPicPr>
          <p:cNvPr id="4" name="Imagem 3">
            <a:extLst>
              <a:ext uri="{FF2B5EF4-FFF2-40B4-BE49-F238E27FC236}">
                <a16:creationId xmlns:a16="http://schemas.microsoft.com/office/drawing/2014/main" id="{4F8F49E5-44B2-EA7D-D422-2E49B73391D5}"/>
              </a:ext>
            </a:extLst>
          </p:cNvPr>
          <p:cNvPicPr>
            <a:picLocks noChangeAspect="1"/>
          </p:cNvPicPr>
          <p:nvPr/>
        </p:nvPicPr>
        <p:blipFill rotWithShape="1">
          <a:blip r:embed="rId3">
            <a:extLst>
              <a:ext uri="{28A0092B-C50C-407E-A947-70E740481C1C}">
                <a14:useLocalDpi xmlns:a14="http://schemas.microsoft.com/office/drawing/2010/main" val="0"/>
              </a:ext>
            </a:extLst>
          </a:blip>
          <a:srcRect l="1330" t="934" r="1845" b="46040"/>
          <a:stretch/>
        </p:blipFill>
        <p:spPr>
          <a:xfrm>
            <a:off x="164123" y="2662812"/>
            <a:ext cx="5440172" cy="2416630"/>
          </a:xfrm>
          <a:prstGeom prst="rect">
            <a:avLst/>
          </a:prstGeom>
        </p:spPr>
      </p:pic>
    </p:spTree>
    <p:extLst>
      <p:ext uri="{BB962C8B-B14F-4D97-AF65-F5344CB8AC3E}">
        <p14:creationId xmlns:p14="http://schemas.microsoft.com/office/powerpoint/2010/main" val="3163059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21115</TotalTime>
  <Words>10429</Words>
  <Application>Microsoft Office PowerPoint</Application>
  <PresentationFormat>Widescreen</PresentationFormat>
  <Paragraphs>764</Paragraphs>
  <Slides>63</Slides>
  <Notes>32</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63</vt:i4>
      </vt:variant>
    </vt:vector>
  </HeadingPairs>
  <TitlesOfParts>
    <vt:vector size="71" baseType="lpstr">
      <vt:lpstr>Arial</vt:lpstr>
      <vt:lpstr>Calibri</vt:lpstr>
      <vt:lpstr>Calibri Light</vt:lpstr>
      <vt:lpstr>Cambria Math</vt:lpstr>
      <vt:lpstr>Georgia</vt:lpstr>
      <vt:lpstr>Söhne</vt:lpstr>
      <vt:lpstr>Wingdings</vt:lpstr>
      <vt:lpstr>Office Theme</vt:lpstr>
      <vt:lpstr>T319 - Introdução ao Aprendizado de Máquina: Regressão Linear (Parte II)</vt:lpstr>
      <vt:lpstr>Recapitulando</vt:lpstr>
      <vt:lpstr>Vetor gradiente</vt:lpstr>
      <vt:lpstr>Vetor gradiente</vt:lpstr>
      <vt:lpstr>Vetor gradiente</vt:lpstr>
      <vt:lpstr>Vetor gradiente</vt:lpstr>
      <vt:lpstr>O vetor gradiente indica o caminho para o máximo da função</vt:lpstr>
      <vt:lpstr>O vetor gradiente indica o caminho para o máximo da função</vt:lpstr>
      <vt:lpstr>O vetor gradiente indica o caminho para o máximo da função</vt:lpstr>
      <vt:lpstr>Algoritmo do gradiente ascendente</vt:lpstr>
      <vt:lpstr>Algoritmo do gradiente ascendente</vt:lpstr>
      <vt:lpstr>Algoritmo do gradiente ascendente</vt:lpstr>
      <vt:lpstr>Apresentação do PowerPoint</vt:lpstr>
      <vt:lpstr>Algoritmo do gradiente descendente</vt:lpstr>
      <vt:lpstr>Algoritmo do gradiente descendente</vt:lpstr>
      <vt:lpstr>Algoritmo do gradiente descendente</vt:lpstr>
      <vt:lpstr>Observação</vt:lpstr>
      <vt:lpstr>Apresentação do PowerPoint</vt:lpstr>
      <vt:lpstr>Características do gradiente descendente</vt:lpstr>
      <vt:lpstr>Apresentação do PowerPoint</vt:lpstr>
      <vt:lpstr>O algoritmo do gradiente do descendente</vt:lpstr>
      <vt:lpstr>Calculando o vetor gradiente</vt:lpstr>
      <vt:lpstr>Calculando o vetor gradiente</vt:lpstr>
      <vt:lpstr>Atualizando os pesos</vt:lpstr>
      <vt:lpstr>Versões do gradiente descendente</vt:lpstr>
      <vt:lpstr>Gradiente descendente em batelada</vt:lpstr>
      <vt:lpstr>Características do GD em batelada</vt:lpstr>
      <vt:lpstr>Gradiente descendente estocástico</vt:lpstr>
      <vt:lpstr>Características do GD estocástico</vt:lpstr>
      <vt:lpstr>Gradiente descendente em mini-lotes</vt:lpstr>
      <vt:lpstr>Características do GD em mini-lotes</vt:lpstr>
      <vt:lpstr>Apresentação do PowerPoint</vt:lpstr>
      <vt:lpstr>Apresentação do PowerPoint</vt:lpstr>
      <vt:lpstr>Exemplo</vt:lpstr>
      <vt:lpstr>Versões do Gradiente Descendente</vt:lpstr>
      <vt:lpstr>Versões do Gradiente Descendente</vt:lpstr>
      <vt:lpstr>Características do GD em Batelada</vt:lpstr>
      <vt:lpstr>Versões do Gradiente Descendente</vt:lpstr>
      <vt:lpstr>Características do GD Estocástico</vt:lpstr>
      <vt:lpstr>Versões do Gradiente Descendente</vt:lpstr>
      <vt:lpstr>Características do GD com Mini-Batch</vt:lpstr>
      <vt:lpstr>Apresentação do PowerPoint</vt:lpstr>
      <vt:lpstr>Tarefas</vt:lpstr>
      <vt:lpstr>Apresentação do PowerPoint</vt:lpstr>
      <vt:lpstr>Apresentação do PowerPoint</vt:lpstr>
      <vt:lpstr>Apresentação do PowerPoint</vt:lpstr>
      <vt:lpstr>Cálculo do vetor gradiente</vt:lpstr>
      <vt:lpstr>Cálculo do vetor gradiente</vt:lpstr>
      <vt:lpstr>Cálculo do vetor gradiente</vt:lpstr>
      <vt:lpstr>Cálculo do vetor gradiente</vt:lpstr>
      <vt:lpstr>Cálculo do vetor gradiente</vt:lpstr>
      <vt:lpstr>Cálculo do vetor gradiente</vt:lpstr>
      <vt:lpstr>Cálculo do vetor gradiente</vt:lpstr>
      <vt:lpstr>Equação de atualização dos pesos</vt:lpstr>
      <vt:lpstr>Equação de atualização dos pesos</vt:lpstr>
      <vt:lpstr>Apresentação do PowerPoint</vt:lpstr>
      <vt:lpstr>Cálculo do vetor gradiente</vt:lpstr>
      <vt:lpstr>Cálculo do vetor gradiente</vt:lpstr>
      <vt:lpstr>FIGURAS</vt:lpstr>
      <vt:lpstr>Apresentação do PowerPoint</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2359</cp:revision>
  <dcterms:created xsi:type="dcterms:W3CDTF">2020-02-17T11:18:32Z</dcterms:created>
  <dcterms:modified xsi:type="dcterms:W3CDTF">2023-09-15T01:46:55Z</dcterms:modified>
</cp:coreProperties>
</file>